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handoutMasterIdLst>
    <p:handoutMasterId r:id="rId30"/>
  </p:handoutMasterIdLst>
  <p:sldIdLst>
    <p:sldId id="1060" r:id="rId5"/>
    <p:sldId id="1070" r:id="rId6"/>
    <p:sldId id="1055" r:id="rId7"/>
    <p:sldId id="1065" r:id="rId8"/>
    <p:sldId id="1056" r:id="rId9"/>
    <p:sldId id="1069" r:id="rId10"/>
    <p:sldId id="1067" r:id="rId11"/>
    <p:sldId id="1047" r:id="rId12"/>
    <p:sldId id="1066" r:id="rId13"/>
    <p:sldId id="1073" r:id="rId14"/>
    <p:sldId id="1057" r:id="rId15"/>
    <p:sldId id="1068" r:id="rId16"/>
    <p:sldId id="1058" r:id="rId17"/>
    <p:sldId id="1059" r:id="rId18"/>
    <p:sldId id="1061" r:id="rId19"/>
    <p:sldId id="1063" r:id="rId20"/>
    <p:sldId id="1064" r:id="rId21"/>
    <p:sldId id="1079" r:id="rId22"/>
    <p:sldId id="1074" r:id="rId23"/>
    <p:sldId id="1075" r:id="rId24"/>
    <p:sldId id="1076" r:id="rId25"/>
    <p:sldId id="1077" r:id="rId26"/>
    <p:sldId id="1078" r:id="rId27"/>
    <p:sldId id="476" r:id="rId28"/>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44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44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44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44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44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44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44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44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44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44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pa Ganesh" initials="DG" lastIdx="1" clrIdx="0">
    <p:extLst>
      <p:ext uri="{19B8F6BF-5375-455C-9EA6-DF929625EA0E}">
        <p15:presenceInfo xmlns:p15="http://schemas.microsoft.com/office/powerpoint/2012/main" userId="S::Deepa_Ganesh@ad.Infosys.com::13c6887e-f4b7-4d1d-94dc-fff9fadfd555" providerId="AD"/>
      </p:ext>
    </p:extLst>
  </p:cmAuthor>
  <p:cmAuthor id="3" name="Taichi Kimura" initials="TK" lastIdx="78" clrIdx="1">
    <p:extLst>
      <p:ext uri="{19B8F6BF-5375-455C-9EA6-DF929625EA0E}">
        <p15:presenceInfo xmlns:p15="http://schemas.microsoft.com/office/powerpoint/2012/main" userId="S-1-5-21-266749940-1637964444-929701000-37471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C0A"/>
    <a:srgbClr val="000000"/>
    <a:srgbClr val="FFCCCC"/>
    <a:srgbClr val="007CC3"/>
    <a:srgbClr val="F159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D1A00C-EAA1-4FCE-86CC-B6D44D0130EE}" v="45" dt="2020-04-14T07:15:14.717"/>
    <p1510:client id="{4AD756BC-BADD-4077-87AC-6A93F43D9C90}" v="2" dt="2020-10-20T08:22:27.536"/>
    <p1510:client id="{746F5360-F1DE-4E00-ADFE-CC808FDF7965}" v="3" dt="2020-04-10T06:33:52.11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76" autoAdjust="0"/>
    <p:restoredTop sz="92998" autoAdjust="0"/>
  </p:normalViewPr>
  <p:slideViewPr>
    <p:cSldViewPr snapToGrid="0" snapToObjects="1">
      <p:cViewPr varScale="1">
        <p:scale>
          <a:sx n="216" d="100"/>
          <a:sy n="216" d="100"/>
        </p:scale>
        <p:origin x="546" y="18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p:cViewPr varScale="1">
        <p:scale>
          <a:sx n="49" d="100"/>
          <a:sy n="49" d="100"/>
        </p:scale>
        <p:origin x="2910"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839F2-6511-431F-84DF-8E31FF9AEA65}" type="datetimeFigureOut">
              <a:rPr lang="en-US" smtClean="0"/>
              <a:t>7/31/2023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AA778C-6419-462D-9759-CC6BFFB4B83A}" type="slidenum">
              <a:rPr lang="en-US" smtClean="0"/>
              <a:t>‹#›</a:t>
            </a:fld>
            <a:endParaRPr lang="en-US"/>
          </a:p>
        </p:txBody>
      </p:sp>
    </p:spTree>
    <p:extLst>
      <p:ext uri="{BB962C8B-B14F-4D97-AF65-F5344CB8AC3E}">
        <p14:creationId xmlns:p14="http://schemas.microsoft.com/office/powerpoint/2010/main" val="3503941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1143000" y="685800"/>
            <a:ext cx="4572000" cy="3429000"/>
          </a:xfrm>
          <a:prstGeom prst="rect">
            <a:avLst/>
          </a:prstGeom>
        </p:spPr>
        <p:txBody>
          <a:bodyPr/>
          <a:lstStyle/>
          <a:p>
            <a:endParaRPr/>
          </a:p>
        </p:txBody>
      </p:sp>
      <p:sp>
        <p:nvSpPr>
          <p:cNvPr id="368" name="Shape 36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493021223"/>
      </p:ext>
    </p:extLst>
  </p:cSld>
  <p:clrMap bg1="lt1" tx1="dk1" bg2="lt2" tx2="dk2" accent1="accent1" accent2="accent2" accent3="accent3" accent4="accent4" accent5="accent5" accent6="accent6" hlink="hlink" folHlink="folHlink"/>
  <p:notesStyle>
    <a:lvl1pPr defTabSz="457200" latinLnBrk="0">
      <a:defRPr sz="960">
        <a:latin typeface="+mn-lt"/>
        <a:ea typeface="+mn-ea"/>
        <a:cs typeface="+mn-cs"/>
        <a:sym typeface="Calibri"/>
      </a:defRPr>
    </a:lvl1pPr>
    <a:lvl2pPr indent="228600" defTabSz="457200" latinLnBrk="0">
      <a:defRPr sz="960">
        <a:latin typeface="+mn-lt"/>
        <a:ea typeface="+mn-ea"/>
        <a:cs typeface="+mn-cs"/>
        <a:sym typeface="Calibri"/>
      </a:defRPr>
    </a:lvl2pPr>
    <a:lvl3pPr indent="457200" defTabSz="457200" latinLnBrk="0">
      <a:defRPr sz="960">
        <a:latin typeface="+mn-lt"/>
        <a:ea typeface="+mn-ea"/>
        <a:cs typeface="+mn-cs"/>
        <a:sym typeface="Calibri"/>
      </a:defRPr>
    </a:lvl3pPr>
    <a:lvl4pPr indent="685800" defTabSz="457200" latinLnBrk="0">
      <a:defRPr sz="960">
        <a:latin typeface="+mn-lt"/>
        <a:ea typeface="+mn-ea"/>
        <a:cs typeface="+mn-cs"/>
        <a:sym typeface="Calibri"/>
      </a:defRPr>
    </a:lvl4pPr>
    <a:lvl5pPr indent="914400" defTabSz="457200" latinLnBrk="0">
      <a:defRPr sz="960">
        <a:latin typeface="+mn-lt"/>
        <a:ea typeface="+mn-ea"/>
        <a:cs typeface="+mn-cs"/>
        <a:sym typeface="Calibri"/>
      </a:defRPr>
    </a:lvl5pPr>
    <a:lvl6pPr indent="1143000" defTabSz="457200" latinLnBrk="0">
      <a:defRPr sz="960">
        <a:latin typeface="+mn-lt"/>
        <a:ea typeface="+mn-ea"/>
        <a:cs typeface="+mn-cs"/>
        <a:sym typeface="Calibri"/>
      </a:defRPr>
    </a:lvl6pPr>
    <a:lvl7pPr indent="1371600" defTabSz="457200" latinLnBrk="0">
      <a:defRPr sz="960">
        <a:latin typeface="+mn-lt"/>
        <a:ea typeface="+mn-ea"/>
        <a:cs typeface="+mn-cs"/>
        <a:sym typeface="Calibri"/>
      </a:defRPr>
    </a:lvl7pPr>
    <a:lvl8pPr indent="1600200" defTabSz="457200" latinLnBrk="0">
      <a:defRPr sz="960">
        <a:latin typeface="+mn-lt"/>
        <a:ea typeface="+mn-ea"/>
        <a:cs typeface="+mn-cs"/>
        <a:sym typeface="Calibri"/>
      </a:defRPr>
    </a:lvl8pPr>
    <a:lvl9pPr indent="1828800" defTabSz="457200" latinLnBrk="0">
      <a:defRPr sz="96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B60AF1-2D2B-42C1-89CC-EBE28062FAB9}" type="slidenum">
              <a:rPr lang="en-US" smtClean="0"/>
              <a:t>19</a:t>
            </a:fld>
            <a:endParaRPr lang="en-US"/>
          </a:p>
        </p:txBody>
      </p:sp>
    </p:spTree>
    <p:extLst>
      <p:ext uri="{BB962C8B-B14F-4D97-AF65-F5344CB8AC3E}">
        <p14:creationId xmlns:p14="http://schemas.microsoft.com/office/powerpoint/2010/main" val="705478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B60AF1-2D2B-42C1-89CC-EBE28062FAB9}" type="slidenum">
              <a:rPr lang="en-US" smtClean="0"/>
              <a:t>20</a:t>
            </a:fld>
            <a:endParaRPr lang="en-US"/>
          </a:p>
        </p:txBody>
      </p:sp>
    </p:spTree>
    <p:extLst>
      <p:ext uri="{BB962C8B-B14F-4D97-AF65-F5344CB8AC3E}">
        <p14:creationId xmlns:p14="http://schemas.microsoft.com/office/powerpoint/2010/main" val="3648626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B60AF1-2D2B-42C1-89CC-EBE28062FAB9}" type="slidenum">
              <a:rPr lang="en-US" smtClean="0"/>
              <a:t>21</a:t>
            </a:fld>
            <a:endParaRPr lang="en-US"/>
          </a:p>
        </p:txBody>
      </p:sp>
    </p:spTree>
    <p:extLst>
      <p:ext uri="{BB962C8B-B14F-4D97-AF65-F5344CB8AC3E}">
        <p14:creationId xmlns:p14="http://schemas.microsoft.com/office/powerpoint/2010/main" val="697306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B60AF1-2D2B-42C1-89CC-EBE28062FAB9}" type="slidenum">
              <a:rPr lang="en-US" smtClean="0"/>
              <a:t>22</a:t>
            </a:fld>
            <a:endParaRPr lang="en-US"/>
          </a:p>
        </p:txBody>
      </p:sp>
    </p:spTree>
    <p:extLst>
      <p:ext uri="{BB962C8B-B14F-4D97-AF65-F5344CB8AC3E}">
        <p14:creationId xmlns:p14="http://schemas.microsoft.com/office/powerpoint/2010/main" val="2143514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B60AF1-2D2B-42C1-89CC-EBE28062FAB9}" type="slidenum">
              <a:rPr lang="en-US" smtClean="0"/>
              <a:t>23</a:t>
            </a:fld>
            <a:endParaRPr lang="en-US"/>
          </a:p>
        </p:txBody>
      </p:sp>
    </p:spTree>
    <p:extLst>
      <p:ext uri="{BB962C8B-B14F-4D97-AF65-F5344CB8AC3E}">
        <p14:creationId xmlns:p14="http://schemas.microsoft.com/office/powerpoint/2010/main" val="587223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21067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762"/>
            <a:ext cx="9141291" cy="5141975"/>
          </a:xfrm>
          <a:prstGeom prst="rect">
            <a:avLst/>
          </a:prstGeom>
        </p:spPr>
      </p:pic>
      <p:sp>
        <p:nvSpPr>
          <p:cNvPr id="9" name="Picture Placeholder 8"/>
          <p:cNvSpPr>
            <a:spLocks noGrp="1"/>
          </p:cNvSpPr>
          <p:nvPr>
            <p:ph type="pic" sz="quarter" idx="10"/>
          </p:nvPr>
        </p:nvSpPr>
        <p:spPr>
          <a:xfrm>
            <a:off x="0" y="0"/>
            <a:ext cx="9144000" cy="5143500"/>
          </a:xfrm>
          <a:prstGeom prst="rect">
            <a:avLst/>
          </a:prstGeom>
        </p:spPr>
        <p:txBody>
          <a:bodyPr/>
          <a:lstStyle>
            <a:lvl1pPr algn="ctr">
              <a:defRPr sz="1920"/>
            </a:lvl1pPr>
          </a:lstStyle>
          <a:p>
            <a:endParaRPr lang="en-US" dirty="0"/>
          </a:p>
        </p:txBody>
      </p:sp>
      <p:sp>
        <p:nvSpPr>
          <p:cNvPr id="40" name="Shape 40"/>
          <p:cNvSpPr>
            <a:spLocks noGrp="1"/>
          </p:cNvSpPr>
          <p:nvPr>
            <p:ph type="title"/>
          </p:nvPr>
        </p:nvSpPr>
        <p:spPr>
          <a:xfrm>
            <a:off x="228865" y="3084191"/>
            <a:ext cx="3321317" cy="411486"/>
          </a:xfrm>
          <a:prstGeom prst="rect">
            <a:avLst/>
          </a:prstGeom>
        </p:spPr>
        <p:txBody>
          <a:bodyPr anchor="t">
            <a:noAutofit/>
          </a:bodyPr>
          <a:lstStyle>
            <a:lvl1pPr>
              <a:defRPr sz="1920">
                <a:solidFill>
                  <a:srgbClr val="0070C0"/>
                </a:solidFill>
              </a:defRPr>
            </a:lvl1pPr>
          </a:lstStyle>
          <a:p>
            <a:r>
              <a:rPr dirty="0"/>
              <a:t>Title Text</a:t>
            </a:r>
          </a:p>
        </p:txBody>
      </p:sp>
      <p:pic>
        <p:nvPicPr>
          <p:cNvPr id="7" name="image2.png" descr="Untitled-7.png"/>
          <p:cNvPicPr>
            <a:picLocks noChangeAspect="1"/>
          </p:cNvPicPr>
          <p:nvPr userDrawn="1"/>
        </p:nvPicPr>
        <p:blipFill>
          <a:blip r:embed="rId3"/>
          <a:stretch>
            <a:fillRect/>
          </a:stretch>
        </p:blipFill>
        <p:spPr>
          <a:xfrm>
            <a:off x="300114" y="4769422"/>
            <a:ext cx="684507" cy="326830"/>
          </a:xfrm>
          <a:prstGeom prst="rect">
            <a:avLst/>
          </a:prstGeom>
          <a:ln w="12700">
            <a:miter lim="400000"/>
          </a:ln>
        </p:spPr>
      </p:pic>
      <p:pic>
        <p:nvPicPr>
          <p:cNvPr id="6" name="Picture 5"/>
          <p:cNvPicPr>
            <a:picLocks noChangeAspect="1"/>
          </p:cNvPicPr>
          <p:nvPr userDrawn="1"/>
        </p:nvPicPr>
        <p:blipFill>
          <a:blip r:embed="rId4"/>
          <a:stretch>
            <a:fillRect/>
          </a:stretch>
        </p:blipFill>
        <p:spPr>
          <a:xfrm>
            <a:off x="1079721" y="4719716"/>
            <a:ext cx="1344605" cy="395786"/>
          </a:xfrm>
          <a:prstGeom prst="rect">
            <a:avLst/>
          </a:prstGeom>
        </p:spPr>
      </p:pic>
      <p:sp>
        <p:nvSpPr>
          <p:cNvPr id="8" name="Shape 42"/>
          <p:cNvSpPr>
            <a:spLocks noGrp="1"/>
          </p:cNvSpPr>
          <p:nvPr>
            <p:ph type="sldNum" sz="quarter" idx="2"/>
          </p:nvPr>
        </p:nvSpPr>
        <p:spPr>
          <a:xfrm>
            <a:off x="8440892" y="4755132"/>
            <a:ext cx="468287" cy="279401"/>
          </a:xfrm>
          <a:prstGeom prst="rect">
            <a:avLst/>
          </a:prstGeom>
        </p:spPr>
        <p:txBody>
          <a:bodyPr/>
          <a:lstStyle>
            <a:lvl1pPr algn="r">
              <a:defRPr sz="8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42638205"/>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0" name="Shape 40"/>
          <p:cNvSpPr>
            <a:spLocks noGrp="1"/>
          </p:cNvSpPr>
          <p:nvPr>
            <p:ph type="title"/>
          </p:nvPr>
        </p:nvSpPr>
        <p:spPr>
          <a:xfrm>
            <a:off x="6210720" y="2989523"/>
            <a:ext cx="2900657" cy="993776"/>
          </a:xfrm>
          <a:prstGeom prst="rect">
            <a:avLst/>
          </a:prstGeom>
        </p:spPr>
        <p:txBody>
          <a:bodyPr anchor="t">
            <a:noAutofit/>
          </a:bodyPr>
          <a:lstStyle>
            <a:lvl1pPr>
              <a:defRPr sz="1600">
                <a:solidFill>
                  <a:srgbClr val="0070C0"/>
                </a:solidFill>
              </a:defRPr>
            </a:lvl1pPr>
          </a:lstStyle>
          <a:p>
            <a:r>
              <a:rPr dirty="0"/>
              <a:t>Title Text</a:t>
            </a:r>
          </a:p>
        </p:txBody>
      </p:sp>
      <p:sp>
        <p:nvSpPr>
          <p:cNvPr id="7" name="Text Placeholder 2"/>
          <p:cNvSpPr txBox="1">
            <a:spLocks/>
          </p:cNvSpPr>
          <p:nvPr userDrawn="1"/>
        </p:nvSpPr>
        <p:spPr>
          <a:xfrm>
            <a:off x="1543961" y="4608696"/>
            <a:ext cx="7365218" cy="380748"/>
          </a:xfrm>
          <a:prstGeom prst="rect">
            <a:avLst/>
          </a:prstGeom>
        </p:spPr>
        <p:txBody>
          <a:bodyPr anchor="t">
            <a:noAutofit/>
          </a:bodyPr>
          <a:lstStyle>
            <a:lvl1pPr marL="0" indent="0" algn="just" defTabSz="914400" rtl="0" eaLnBrk="1" latinLnBrk="0" hangingPunct="1">
              <a:lnSpc>
                <a:spcPct val="95000"/>
              </a:lnSpc>
              <a:spcBef>
                <a:spcPts val="0"/>
              </a:spcBef>
              <a:spcAft>
                <a:spcPts val="0"/>
              </a:spcAft>
              <a:buClr>
                <a:schemeClr val="accent1"/>
              </a:buClr>
              <a:buFont typeface="Arial" pitchFamily="34" charset="0"/>
              <a:buNone/>
              <a:defRPr sz="400" b="1" kern="1200" spc="-20" baseline="0">
                <a:solidFill>
                  <a:schemeClr val="bg1"/>
                </a:solidFill>
                <a:latin typeface="Arial" pitchFamily="34" charset="0"/>
                <a:ea typeface="+mn-ea"/>
                <a:cs typeface="Arial" pitchFamily="34" charset="0"/>
              </a:defRPr>
            </a:lvl1pPr>
            <a:lvl2pPr marL="457200" indent="0" algn="l" defTabSz="914400" rtl="0" eaLnBrk="1" latinLnBrk="0" hangingPunct="1">
              <a:lnSpc>
                <a:spcPct val="110000"/>
              </a:lnSpc>
              <a:spcBef>
                <a:spcPts val="600"/>
              </a:spcBef>
              <a:spcAft>
                <a:spcPts val="600"/>
              </a:spcAft>
              <a:buClr>
                <a:schemeClr val="accent1"/>
              </a:buClr>
              <a:buFont typeface="Arial" pitchFamily="34" charset="0"/>
              <a:buNone/>
              <a:defRPr sz="144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lnSpc>
                <a:spcPct val="110000"/>
              </a:lnSpc>
              <a:spcBef>
                <a:spcPts val="600"/>
              </a:spcBef>
              <a:spcAft>
                <a:spcPts val="600"/>
              </a:spcAft>
              <a:buClr>
                <a:schemeClr val="accent1"/>
              </a:buClr>
              <a:buFont typeface="Arial" pitchFamily="34" charset="0"/>
              <a:buNone/>
              <a:defRPr sz="128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lnSpc>
                <a:spcPct val="110000"/>
              </a:lnSpc>
              <a:spcBef>
                <a:spcPts val="600"/>
              </a:spcBef>
              <a:spcAft>
                <a:spcPts val="600"/>
              </a:spcAft>
              <a:buClr>
                <a:schemeClr val="accent1"/>
              </a:buClr>
              <a:buFont typeface="Arial" pitchFamily="34" charset="0"/>
              <a:buNone/>
              <a:defRPr sz="112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lnSpc>
                <a:spcPct val="110000"/>
              </a:lnSpc>
              <a:spcBef>
                <a:spcPts val="600"/>
              </a:spcBef>
              <a:spcAft>
                <a:spcPts val="600"/>
              </a:spcAft>
              <a:buClr>
                <a:schemeClr val="accent1"/>
              </a:buClr>
              <a:buFont typeface="Arial" pitchFamily="34" charset="0"/>
              <a:buNone/>
              <a:defRPr sz="112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12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12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12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120" kern="1200">
                <a:solidFill>
                  <a:schemeClr val="tx1">
                    <a:tint val="75000"/>
                  </a:schemeClr>
                </a:solidFill>
                <a:latin typeface="+mn-lt"/>
                <a:ea typeface="+mn-ea"/>
                <a:cs typeface="+mn-cs"/>
              </a:defRPr>
            </a:lvl9pPr>
          </a:lstStyle>
          <a:p>
            <a:pPr>
              <a:lnSpc>
                <a:spcPct val="100000"/>
              </a:lnSpc>
            </a:pPr>
            <a:r>
              <a:rPr lang="en-US" sz="500" dirty="0">
                <a:solidFill>
                  <a:schemeClr val="tx2">
                    <a:lumMod val="50000"/>
                  </a:schemeClr>
                </a:solidFill>
              </a:rPr>
              <a:t>© 2017 Infosys Limited, Bengaluru,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 or any named intellectual property rights holders under this document.</a:t>
            </a:r>
          </a:p>
        </p:txBody>
      </p:sp>
      <p:grpSp>
        <p:nvGrpSpPr>
          <p:cNvPr id="10" name="Group 9"/>
          <p:cNvGrpSpPr/>
          <p:nvPr userDrawn="1"/>
        </p:nvGrpSpPr>
        <p:grpSpPr>
          <a:xfrm>
            <a:off x="6285228" y="3383349"/>
            <a:ext cx="390183" cy="73152"/>
            <a:chOff x="2522085" y="4216400"/>
            <a:chExt cx="390183" cy="73152"/>
          </a:xfrm>
        </p:grpSpPr>
        <p:sp>
          <p:nvSpPr>
            <p:cNvPr id="12" name="Oval 11"/>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Oval 12"/>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5" name="Picture Placeholder 8"/>
          <p:cNvSpPr>
            <a:spLocks noGrp="1" noChangeAspect="1"/>
          </p:cNvSpPr>
          <p:nvPr>
            <p:ph type="pic" sz="quarter" idx="11"/>
          </p:nvPr>
        </p:nvSpPr>
        <p:spPr>
          <a:xfrm rot="21418073">
            <a:off x="-875704" y="-1590964"/>
            <a:ext cx="6601135" cy="5792520"/>
          </a:xfrm>
          <a:prstGeom prst="roundRect">
            <a:avLst>
              <a:gd name="adj" fmla="val 5406"/>
            </a:avLst>
          </a:prstGeom>
        </p:spPr>
        <p:txBody>
          <a:bodyPr/>
          <a:lstStyle/>
          <a:p>
            <a:endParaRPr lang="en-US"/>
          </a:p>
        </p:txBody>
      </p:sp>
      <p:sp>
        <p:nvSpPr>
          <p:cNvPr id="11" name="Shape 42"/>
          <p:cNvSpPr>
            <a:spLocks noGrp="1"/>
          </p:cNvSpPr>
          <p:nvPr>
            <p:ph type="sldNum" sz="quarter" idx="2"/>
          </p:nvPr>
        </p:nvSpPr>
        <p:spPr>
          <a:xfrm>
            <a:off x="8440892" y="4755132"/>
            <a:ext cx="468287" cy="279401"/>
          </a:xfrm>
          <a:prstGeom prst="rect">
            <a:avLst/>
          </a:prstGeom>
        </p:spPr>
        <p:txBody>
          <a:bodyPr/>
          <a:lstStyle>
            <a:lvl1pPr algn="r">
              <a:defRPr sz="8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17" name="image2.png" descr="Untitled-7.png"/>
          <p:cNvPicPr>
            <a:picLocks noChangeAspect="1"/>
          </p:cNvPicPr>
          <p:nvPr userDrawn="1"/>
        </p:nvPicPr>
        <p:blipFill>
          <a:blip r:embed="rId3"/>
          <a:stretch>
            <a:fillRect/>
          </a:stretch>
        </p:blipFill>
        <p:spPr>
          <a:xfrm>
            <a:off x="300114" y="4769422"/>
            <a:ext cx="684507" cy="326830"/>
          </a:xfrm>
          <a:prstGeom prst="rect">
            <a:avLst/>
          </a:prstGeom>
          <a:ln w="12700">
            <a:miter lim="400000"/>
          </a:ln>
        </p:spPr>
      </p:pic>
      <p:pic>
        <p:nvPicPr>
          <p:cNvPr id="18" name="Picture 17"/>
          <p:cNvPicPr>
            <a:picLocks noChangeAspect="1"/>
          </p:cNvPicPr>
          <p:nvPr userDrawn="1"/>
        </p:nvPicPr>
        <p:blipFill>
          <a:blip r:embed="rId4"/>
          <a:stretch>
            <a:fillRect/>
          </a:stretch>
        </p:blipFill>
        <p:spPr>
          <a:xfrm>
            <a:off x="1079721" y="4719716"/>
            <a:ext cx="1344605" cy="395786"/>
          </a:xfrm>
          <a:prstGeom prst="rect">
            <a:avLst/>
          </a:prstGeom>
        </p:spPr>
      </p:pic>
    </p:spTree>
    <p:extLst>
      <p:ext uri="{BB962C8B-B14F-4D97-AF65-F5344CB8AC3E}">
        <p14:creationId xmlns:p14="http://schemas.microsoft.com/office/powerpoint/2010/main" val="234057571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Shape 40"/>
          <p:cNvSpPr>
            <a:spLocks noGrp="1"/>
          </p:cNvSpPr>
          <p:nvPr>
            <p:ph type="title"/>
          </p:nvPr>
        </p:nvSpPr>
        <p:spPr>
          <a:xfrm>
            <a:off x="166950" y="2175914"/>
            <a:ext cx="3321317" cy="993776"/>
          </a:xfrm>
          <a:prstGeom prst="rect">
            <a:avLst/>
          </a:prstGeom>
        </p:spPr>
        <p:txBody>
          <a:bodyPr anchor="t">
            <a:noAutofit/>
          </a:bodyPr>
          <a:lstStyle>
            <a:lvl1pPr>
              <a:defRPr sz="1600">
                <a:solidFill>
                  <a:srgbClr val="0070C0"/>
                </a:solidFill>
              </a:defRPr>
            </a:lvl1pPr>
          </a:lstStyle>
          <a:p>
            <a:r>
              <a:rPr dirty="0"/>
              <a:t>Title Text</a:t>
            </a:r>
          </a:p>
        </p:txBody>
      </p:sp>
      <p:sp>
        <p:nvSpPr>
          <p:cNvPr id="7" name="Shape 42"/>
          <p:cNvSpPr>
            <a:spLocks noGrp="1"/>
          </p:cNvSpPr>
          <p:nvPr>
            <p:ph type="sldNum" sz="quarter" idx="2"/>
          </p:nvPr>
        </p:nvSpPr>
        <p:spPr>
          <a:xfrm>
            <a:off x="8440892" y="4755132"/>
            <a:ext cx="468287" cy="279401"/>
          </a:xfrm>
          <a:prstGeom prst="rect">
            <a:avLst/>
          </a:prstGeom>
        </p:spPr>
        <p:txBody>
          <a:bodyPr/>
          <a:lstStyle>
            <a:lvl1pPr algn="r">
              <a:defRPr sz="8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6" name="image2.png" descr="Untitled-7.png"/>
          <p:cNvPicPr>
            <a:picLocks noChangeAspect="1"/>
          </p:cNvPicPr>
          <p:nvPr userDrawn="1"/>
        </p:nvPicPr>
        <p:blipFill>
          <a:blip r:embed="rId3"/>
          <a:stretch>
            <a:fillRect/>
          </a:stretch>
        </p:blipFill>
        <p:spPr>
          <a:xfrm>
            <a:off x="300114" y="4769422"/>
            <a:ext cx="684507" cy="326830"/>
          </a:xfrm>
          <a:prstGeom prst="rect">
            <a:avLst/>
          </a:prstGeom>
          <a:ln w="12700">
            <a:miter lim="400000"/>
          </a:ln>
        </p:spPr>
      </p:pic>
      <p:pic>
        <p:nvPicPr>
          <p:cNvPr id="9" name="Picture 8"/>
          <p:cNvPicPr>
            <a:picLocks noChangeAspect="1"/>
          </p:cNvPicPr>
          <p:nvPr userDrawn="1"/>
        </p:nvPicPr>
        <p:blipFill>
          <a:blip r:embed="rId4"/>
          <a:stretch>
            <a:fillRect/>
          </a:stretch>
        </p:blipFill>
        <p:spPr>
          <a:xfrm>
            <a:off x="1079721" y="4719716"/>
            <a:ext cx="1344605" cy="395786"/>
          </a:xfrm>
          <a:prstGeom prst="rect">
            <a:avLst/>
          </a:prstGeom>
        </p:spPr>
      </p:pic>
    </p:spTree>
    <p:extLst>
      <p:ext uri="{BB962C8B-B14F-4D97-AF65-F5344CB8AC3E}">
        <p14:creationId xmlns:p14="http://schemas.microsoft.com/office/powerpoint/2010/main" val="125939059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2_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Shape 40"/>
          <p:cNvSpPr>
            <a:spLocks noGrp="1"/>
          </p:cNvSpPr>
          <p:nvPr>
            <p:ph type="title"/>
          </p:nvPr>
        </p:nvSpPr>
        <p:spPr>
          <a:xfrm>
            <a:off x="230935" y="150264"/>
            <a:ext cx="8723050" cy="452986"/>
          </a:xfrm>
          <a:prstGeom prst="rect">
            <a:avLst/>
          </a:prstGeom>
        </p:spPr>
        <p:txBody>
          <a:bodyPr anchor="t">
            <a:noAutofit/>
          </a:bodyPr>
          <a:lstStyle>
            <a:lvl1pPr>
              <a:defRPr sz="1600">
                <a:solidFill>
                  <a:srgbClr val="0070C0"/>
                </a:solidFill>
              </a:defRPr>
            </a:lvl1pPr>
          </a:lstStyle>
          <a:p>
            <a:r>
              <a:rPr dirty="0"/>
              <a:t>Title Text</a:t>
            </a:r>
          </a:p>
        </p:txBody>
      </p:sp>
      <p:grpSp>
        <p:nvGrpSpPr>
          <p:cNvPr id="7" name="Group 6"/>
          <p:cNvGrpSpPr/>
          <p:nvPr userDrawn="1"/>
        </p:nvGrpSpPr>
        <p:grpSpPr>
          <a:xfrm>
            <a:off x="307257" y="547315"/>
            <a:ext cx="390183" cy="73152"/>
            <a:chOff x="2522085" y="4216400"/>
            <a:chExt cx="390183" cy="73152"/>
          </a:xfrm>
        </p:grpSpPr>
        <p:sp>
          <p:nvSpPr>
            <p:cNvPr id="8" name="Oval 7"/>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Oval 8"/>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Oval 9"/>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2" name="Shape 42"/>
          <p:cNvSpPr>
            <a:spLocks noGrp="1"/>
          </p:cNvSpPr>
          <p:nvPr>
            <p:ph type="sldNum" sz="quarter" idx="2"/>
          </p:nvPr>
        </p:nvSpPr>
        <p:spPr>
          <a:xfrm>
            <a:off x="8440892" y="4755132"/>
            <a:ext cx="468287" cy="279401"/>
          </a:xfrm>
          <a:prstGeom prst="rect">
            <a:avLst/>
          </a:prstGeom>
        </p:spPr>
        <p:txBody>
          <a:bodyPr/>
          <a:lstStyle>
            <a:lvl1pPr algn="r">
              <a:defRPr sz="8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16" name="image2.png" descr="Untitled-7.png"/>
          <p:cNvPicPr>
            <a:picLocks noChangeAspect="1"/>
          </p:cNvPicPr>
          <p:nvPr userDrawn="1"/>
        </p:nvPicPr>
        <p:blipFill>
          <a:blip r:embed="rId3"/>
          <a:stretch>
            <a:fillRect/>
          </a:stretch>
        </p:blipFill>
        <p:spPr>
          <a:xfrm>
            <a:off x="300114" y="4769422"/>
            <a:ext cx="684507" cy="326830"/>
          </a:xfrm>
          <a:prstGeom prst="rect">
            <a:avLst/>
          </a:prstGeom>
          <a:ln w="12700">
            <a:miter lim="400000"/>
          </a:ln>
        </p:spPr>
      </p:pic>
    </p:spTree>
    <p:extLst>
      <p:ext uri="{BB962C8B-B14F-4D97-AF65-F5344CB8AC3E}">
        <p14:creationId xmlns:p14="http://schemas.microsoft.com/office/powerpoint/2010/main" val="64203892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5_Custom Layout">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Picture Placeholder 8"/>
          <p:cNvSpPr>
            <a:spLocks noGrp="1"/>
          </p:cNvSpPr>
          <p:nvPr>
            <p:ph type="pic" sz="quarter" idx="10"/>
          </p:nvPr>
        </p:nvSpPr>
        <p:spPr>
          <a:xfrm rot="21332200">
            <a:off x="4150723" y="340187"/>
            <a:ext cx="6067334" cy="6111496"/>
          </a:xfrm>
          <a:prstGeom prst="flowChartAlternateProcess">
            <a:avLst/>
          </a:prstGeom>
        </p:spPr>
        <p:txBody>
          <a:bodyPr/>
          <a:lstStyle/>
          <a:p>
            <a:endParaRPr lang="en-US" dirty="0"/>
          </a:p>
        </p:txBody>
      </p:sp>
      <p:sp>
        <p:nvSpPr>
          <p:cNvPr id="12" name="Shape 40"/>
          <p:cNvSpPr>
            <a:spLocks noGrp="1"/>
          </p:cNvSpPr>
          <p:nvPr>
            <p:ph type="title"/>
          </p:nvPr>
        </p:nvSpPr>
        <p:spPr>
          <a:xfrm>
            <a:off x="230935" y="150264"/>
            <a:ext cx="8723050" cy="452986"/>
          </a:xfrm>
          <a:prstGeom prst="rect">
            <a:avLst/>
          </a:prstGeom>
        </p:spPr>
        <p:txBody>
          <a:bodyPr anchor="t">
            <a:noAutofit/>
          </a:bodyPr>
          <a:lstStyle>
            <a:lvl1pPr>
              <a:defRPr sz="1600">
                <a:solidFill>
                  <a:srgbClr val="0070C0"/>
                </a:solidFill>
              </a:defRPr>
            </a:lvl1pPr>
          </a:lstStyle>
          <a:p>
            <a:r>
              <a:rPr dirty="0"/>
              <a:t>Title Text</a:t>
            </a:r>
          </a:p>
        </p:txBody>
      </p:sp>
      <p:grpSp>
        <p:nvGrpSpPr>
          <p:cNvPr id="20" name="Group 19"/>
          <p:cNvGrpSpPr/>
          <p:nvPr userDrawn="1"/>
        </p:nvGrpSpPr>
        <p:grpSpPr>
          <a:xfrm>
            <a:off x="307257" y="547315"/>
            <a:ext cx="390183" cy="73152"/>
            <a:chOff x="2522085" y="4216400"/>
            <a:chExt cx="390183" cy="73152"/>
          </a:xfrm>
        </p:grpSpPr>
        <p:sp>
          <p:nvSpPr>
            <p:cNvPr id="21" name="Oval 20"/>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2" name="Oval 21"/>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3" name="Oval 22"/>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3" name="Shape 42"/>
          <p:cNvSpPr>
            <a:spLocks noGrp="1"/>
          </p:cNvSpPr>
          <p:nvPr>
            <p:ph type="sldNum" sz="quarter" idx="2"/>
          </p:nvPr>
        </p:nvSpPr>
        <p:spPr>
          <a:xfrm>
            <a:off x="8440892" y="4755132"/>
            <a:ext cx="468287" cy="279401"/>
          </a:xfrm>
          <a:prstGeom prst="rect">
            <a:avLst/>
          </a:prstGeom>
        </p:spPr>
        <p:txBody>
          <a:bodyPr/>
          <a:lstStyle>
            <a:lvl1pPr algn="r">
              <a:defRPr sz="8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16" name="image2.png" descr="Untitled-7.png"/>
          <p:cNvPicPr>
            <a:picLocks noChangeAspect="1"/>
          </p:cNvPicPr>
          <p:nvPr userDrawn="1"/>
        </p:nvPicPr>
        <p:blipFill>
          <a:blip r:embed="rId3"/>
          <a:stretch>
            <a:fillRect/>
          </a:stretch>
        </p:blipFill>
        <p:spPr>
          <a:xfrm>
            <a:off x="300114" y="4769422"/>
            <a:ext cx="684507" cy="326830"/>
          </a:xfrm>
          <a:prstGeom prst="rect">
            <a:avLst/>
          </a:prstGeom>
          <a:ln w="12700">
            <a:miter lim="400000"/>
          </a:ln>
        </p:spPr>
      </p:pic>
    </p:spTree>
    <p:extLst>
      <p:ext uri="{BB962C8B-B14F-4D97-AF65-F5344CB8AC3E}">
        <p14:creationId xmlns:p14="http://schemas.microsoft.com/office/powerpoint/2010/main" val="11022175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0_Custom Layout">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Picture Placeholder 8"/>
          <p:cNvSpPr>
            <a:spLocks noGrp="1"/>
          </p:cNvSpPr>
          <p:nvPr>
            <p:ph type="pic" sz="quarter" idx="10"/>
          </p:nvPr>
        </p:nvSpPr>
        <p:spPr>
          <a:xfrm rot="21332200">
            <a:off x="5735829" y="606953"/>
            <a:ext cx="3768385" cy="3795814"/>
          </a:xfrm>
          <a:prstGeom prst="flowChartAlternateProcess">
            <a:avLst/>
          </a:prstGeom>
        </p:spPr>
        <p:txBody>
          <a:bodyPr/>
          <a:lstStyle/>
          <a:p>
            <a:endParaRPr lang="en-US" dirty="0"/>
          </a:p>
        </p:txBody>
      </p:sp>
      <p:sp>
        <p:nvSpPr>
          <p:cNvPr id="12" name="Shape 40"/>
          <p:cNvSpPr>
            <a:spLocks noGrp="1"/>
          </p:cNvSpPr>
          <p:nvPr>
            <p:ph type="title"/>
          </p:nvPr>
        </p:nvSpPr>
        <p:spPr>
          <a:xfrm>
            <a:off x="230935" y="150264"/>
            <a:ext cx="8723050" cy="452986"/>
          </a:xfrm>
          <a:prstGeom prst="rect">
            <a:avLst/>
          </a:prstGeom>
        </p:spPr>
        <p:txBody>
          <a:bodyPr anchor="t">
            <a:noAutofit/>
          </a:bodyPr>
          <a:lstStyle>
            <a:lvl1pPr>
              <a:defRPr sz="1600">
                <a:solidFill>
                  <a:srgbClr val="0070C0"/>
                </a:solidFill>
              </a:defRPr>
            </a:lvl1pPr>
          </a:lstStyle>
          <a:p>
            <a:r>
              <a:rPr dirty="0"/>
              <a:t>Title Text</a:t>
            </a:r>
          </a:p>
        </p:txBody>
      </p:sp>
      <p:grpSp>
        <p:nvGrpSpPr>
          <p:cNvPr id="20" name="Group 19"/>
          <p:cNvGrpSpPr/>
          <p:nvPr userDrawn="1"/>
        </p:nvGrpSpPr>
        <p:grpSpPr>
          <a:xfrm>
            <a:off x="307257" y="547315"/>
            <a:ext cx="390183" cy="73152"/>
            <a:chOff x="2522085" y="4216400"/>
            <a:chExt cx="390183" cy="73152"/>
          </a:xfrm>
        </p:grpSpPr>
        <p:sp>
          <p:nvSpPr>
            <p:cNvPr id="21" name="Oval 20"/>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2" name="Oval 21"/>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3" name="Oval 22"/>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3" name="Shape 42"/>
          <p:cNvSpPr>
            <a:spLocks noGrp="1"/>
          </p:cNvSpPr>
          <p:nvPr>
            <p:ph type="sldNum" sz="quarter" idx="2"/>
          </p:nvPr>
        </p:nvSpPr>
        <p:spPr>
          <a:xfrm>
            <a:off x="8440892" y="4755132"/>
            <a:ext cx="468287" cy="279401"/>
          </a:xfrm>
          <a:prstGeom prst="rect">
            <a:avLst/>
          </a:prstGeom>
        </p:spPr>
        <p:txBody>
          <a:bodyPr/>
          <a:lstStyle>
            <a:lvl1pPr algn="r">
              <a:defRPr sz="8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16" name="image2.png" descr="Untitled-7.png"/>
          <p:cNvPicPr>
            <a:picLocks noChangeAspect="1"/>
          </p:cNvPicPr>
          <p:nvPr userDrawn="1"/>
        </p:nvPicPr>
        <p:blipFill>
          <a:blip r:embed="rId3"/>
          <a:stretch>
            <a:fillRect/>
          </a:stretch>
        </p:blipFill>
        <p:spPr>
          <a:xfrm>
            <a:off x="300114" y="4769422"/>
            <a:ext cx="684507" cy="326830"/>
          </a:xfrm>
          <a:prstGeom prst="rect">
            <a:avLst/>
          </a:prstGeom>
          <a:ln w="12700">
            <a:miter lim="400000"/>
          </a:ln>
        </p:spPr>
      </p:pic>
    </p:spTree>
    <p:extLst>
      <p:ext uri="{BB962C8B-B14F-4D97-AF65-F5344CB8AC3E}">
        <p14:creationId xmlns:p14="http://schemas.microsoft.com/office/powerpoint/2010/main" val="82729784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4_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Shape 40"/>
          <p:cNvSpPr>
            <a:spLocks noGrp="1"/>
          </p:cNvSpPr>
          <p:nvPr>
            <p:ph type="title"/>
          </p:nvPr>
        </p:nvSpPr>
        <p:spPr>
          <a:xfrm>
            <a:off x="2254992" y="2453953"/>
            <a:ext cx="3211451" cy="452986"/>
          </a:xfrm>
          <a:prstGeom prst="rect">
            <a:avLst/>
          </a:prstGeom>
        </p:spPr>
        <p:txBody>
          <a:bodyPr anchor="t">
            <a:noAutofit/>
          </a:bodyPr>
          <a:lstStyle>
            <a:lvl1pPr>
              <a:defRPr sz="1600">
                <a:solidFill>
                  <a:srgbClr val="0070C0"/>
                </a:solidFill>
              </a:defRPr>
            </a:lvl1pPr>
          </a:lstStyle>
          <a:p>
            <a:r>
              <a:rPr dirty="0"/>
              <a:t>Title Text</a:t>
            </a:r>
          </a:p>
        </p:txBody>
      </p:sp>
      <p:sp>
        <p:nvSpPr>
          <p:cNvPr id="7" name="Shape 42"/>
          <p:cNvSpPr>
            <a:spLocks noGrp="1"/>
          </p:cNvSpPr>
          <p:nvPr>
            <p:ph type="sldNum" sz="quarter" idx="2"/>
          </p:nvPr>
        </p:nvSpPr>
        <p:spPr>
          <a:xfrm>
            <a:off x="8440892" y="4755132"/>
            <a:ext cx="468287" cy="279401"/>
          </a:xfrm>
          <a:prstGeom prst="rect">
            <a:avLst/>
          </a:prstGeom>
        </p:spPr>
        <p:txBody>
          <a:bodyPr/>
          <a:lstStyle>
            <a:lvl1pPr algn="r">
              <a:defRPr sz="8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8" name="image2.png" descr="Untitled-7.png"/>
          <p:cNvPicPr>
            <a:picLocks noChangeAspect="1"/>
          </p:cNvPicPr>
          <p:nvPr userDrawn="1"/>
        </p:nvPicPr>
        <p:blipFill>
          <a:blip r:embed="rId3"/>
          <a:stretch>
            <a:fillRect/>
          </a:stretch>
        </p:blipFill>
        <p:spPr>
          <a:xfrm>
            <a:off x="300114" y="4769422"/>
            <a:ext cx="684507" cy="326830"/>
          </a:xfrm>
          <a:prstGeom prst="rect">
            <a:avLst/>
          </a:prstGeom>
          <a:ln w="12700">
            <a:miter lim="400000"/>
          </a:ln>
        </p:spPr>
      </p:pic>
    </p:spTree>
    <p:extLst>
      <p:ext uri="{BB962C8B-B14F-4D97-AF65-F5344CB8AC3E}">
        <p14:creationId xmlns:p14="http://schemas.microsoft.com/office/powerpoint/2010/main" val="201858419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6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Shape 40"/>
          <p:cNvSpPr>
            <a:spLocks noGrp="1"/>
          </p:cNvSpPr>
          <p:nvPr>
            <p:ph type="title"/>
          </p:nvPr>
        </p:nvSpPr>
        <p:spPr>
          <a:xfrm>
            <a:off x="522132" y="2000967"/>
            <a:ext cx="3211451" cy="452986"/>
          </a:xfrm>
          <a:prstGeom prst="rect">
            <a:avLst/>
          </a:prstGeom>
        </p:spPr>
        <p:txBody>
          <a:bodyPr anchor="t">
            <a:noAutofit/>
          </a:bodyPr>
          <a:lstStyle>
            <a:lvl1pPr>
              <a:defRPr sz="1600">
                <a:solidFill>
                  <a:srgbClr val="0070C0"/>
                </a:solidFill>
              </a:defRPr>
            </a:lvl1pPr>
          </a:lstStyle>
          <a:p>
            <a:r>
              <a:rPr dirty="0"/>
              <a:t>Title Text</a:t>
            </a:r>
          </a:p>
        </p:txBody>
      </p:sp>
      <p:sp>
        <p:nvSpPr>
          <p:cNvPr id="9" name="Shape 42"/>
          <p:cNvSpPr>
            <a:spLocks noGrp="1"/>
          </p:cNvSpPr>
          <p:nvPr>
            <p:ph type="sldNum" sz="quarter" idx="2"/>
          </p:nvPr>
        </p:nvSpPr>
        <p:spPr>
          <a:xfrm>
            <a:off x="8440892" y="4755132"/>
            <a:ext cx="468287" cy="279401"/>
          </a:xfrm>
          <a:prstGeom prst="rect">
            <a:avLst/>
          </a:prstGeom>
        </p:spPr>
        <p:txBody>
          <a:bodyPr/>
          <a:lstStyle>
            <a:lvl1pPr algn="r">
              <a:defRPr sz="8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0" name="Picture Placeholder 8"/>
          <p:cNvSpPr>
            <a:spLocks noGrp="1" noChangeAspect="1"/>
          </p:cNvSpPr>
          <p:nvPr>
            <p:ph type="pic" sz="quarter" idx="11"/>
          </p:nvPr>
        </p:nvSpPr>
        <p:spPr>
          <a:xfrm rot="21412796">
            <a:off x="4154351" y="267224"/>
            <a:ext cx="5171103" cy="4537662"/>
          </a:xfrm>
          <a:prstGeom prst="roundRect">
            <a:avLst>
              <a:gd name="adj" fmla="val 5406"/>
            </a:avLst>
          </a:prstGeom>
        </p:spPr>
        <p:txBody>
          <a:bodyPr/>
          <a:lstStyle/>
          <a:p>
            <a:endParaRPr lang="en-US"/>
          </a:p>
        </p:txBody>
      </p:sp>
      <p:pic>
        <p:nvPicPr>
          <p:cNvPr id="11" name="image2.png" descr="Untitled-7.png"/>
          <p:cNvPicPr>
            <a:picLocks noChangeAspect="1"/>
          </p:cNvPicPr>
          <p:nvPr userDrawn="1"/>
        </p:nvPicPr>
        <p:blipFill>
          <a:blip r:embed="rId3"/>
          <a:stretch>
            <a:fillRect/>
          </a:stretch>
        </p:blipFill>
        <p:spPr>
          <a:xfrm>
            <a:off x="300114" y="4769422"/>
            <a:ext cx="684507" cy="326830"/>
          </a:xfrm>
          <a:prstGeom prst="rect">
            <a:avLst/>
          </a:prstGeom>
          <a:ln w="12700">
            <a:miter lim="400000"/>
          </a:ln>
        </p:spPr>
      </p:pic>
      <p:pic>
        <p:nvPicPr>
          <p:cNvPr id="12" name="Picture 11"/>
          <p:cNvPicPr>
            <a:picLocks noChangeAspect="1"/>
          </p:cNvPicPr>
          <p:nvPr userDrawn="1"/>
        </p:nvPicPr>
        <p:blipFill>
          <a:blip r:embed="rId4"/>
          <a:stretch>
            <a:fillRect/>
          </a:stretch>
        </p:blipFill>
        <p:spPr>
          <a:xfrm>
            <a:off x="1079721" y="4719716"/>
            <a:ext cx="1344605" cy="395786"/>
          </a:xfrm>
          <a:prstGeom prst="rect">
            <a:avLst/>
          </a:prstGeom>
        </p:spPr>
      </p:pic>
    </p:spTree>
    <p:extLst>
      <p:ext uri="{BB962C8B-B14F-4D97-AF65-F5344CB8AC3E}">
        <p14:creationId xmlns:p14="http://schemas.microsoft.com/office/powerpoint/2010/main" val="182317677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7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Shape 40"/>
          <p:cNvSpPr>
            <a:spLocks noGrp="1"/>
          </p:cNvSpPr>
          <p:nvPr>
            <p:ph type="title"/>
          </p:nvPr>
        </p:nvSpPr>
        <p:spPr>
          <a:xfrm>
            <a:off x="915159" y="2124879"/>
            <a:ext cx="3211451" cy="452986"/>
          </a:xfrm>
          <a:prstGeom prst="rect">
            <a:avLst/>
          </a:prstGeom>
        </p:spPr>
        <p:txBody>
          <a:bodyPr anchor="t">
            <a:noAutofit/>
          </a:bodyPr>
          <a:lstStyle>
            <a:lvl1pPr>
              <a:defRPr sz="1600">
                <a:solidFill>
                  <a:srgbClr val="0070C0"/>
                </a:solidFill>
              </a:defRPr>
            </a:lvl1pPr>
          </a:lstStyle>
          <a:p>
            <a:r>
              <a:rPr dirty="0"/>
              <a:t>Title Text</a:t>
            </a:r>
          </a:p>
        </p:txBody>
      </p:sp>
      <p:sp>
        <p:nvSpPr>
          <p:cNvPr id="8" name="Shape 42"/>
          <p:cNvSpPr>
            <a:spLocks noGrp="1"/>
          </p:cNvSpPr>
          <p:nvPr>
            <p:ph type="sldNum" sz="quarter" idx="2"/>
          </p:nvPr>
        </p:nvSpPr>
        <p:spPr>
          <a:xfrm>
            <a:off x="8440892" y="4755132"/>
            <a:ext cx="468287" cy="279401"/>
          </a:xfrm>
          <a:prstGeom prst="rect">
            <a:avLst/>
          </a:prstGeom>
        </p:spPr>
        <p:txBody>
          <a:bodyPr/>
          <a:lstStyle>
            <a:lvl1pPr algn="r">
              <a:defRPr sz="8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6" name="image2.png" descr="Untitled-7.png"/>
          <p:cNvPicPr>
            <a:picLocks noChangeAspect="1"/>
          </p:cNvPicPr>
          <p:nvPr userDrawn="1"/>
        </p:nvPicPr>
        <p:blipFill>
          <a:blip r:embed="rId3"/>
          <a:stretch>
            <a:fillRect/>
          </a:stretch>
        </p:blipFill>
        <p:spPr>
          <a:xfrm>
            <a:off x="300114" y="4769422"/>
            <a:ext cx="684507" cy="326830"/>
          </a:xfrm>
          <a:prstGeom prst="rect">
            <a:avLst/>
          </a:prstGeom>
          <a:ln w="12700">
            <a:miter lim="400000"/>
          </a:ln>
        </p:spPr>
      </p:pic>
    </p:spTree>
    <p:extLst>
      <p:ext uri="{BB962C8B-B14F-4D97-AF65-F5344CB8AC3E}">
        <p14:creationId xmlns:p14="http://schemas.microsoft.com/office/powerpoint/2010/main" val="138394426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3_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Shape 40"/>
          <p:cNvSpPr>
            <a:spLocks noGrp="1"/>
          </p:cNvSpPr>
          <p:nvPr>
            <p:ph type="title"/>
          </p:nvPr>
        </p:nvSpPr>
        <p:spPr>
          <a:xfrm>
            <a:off x="196162" y="153439"/>
            <a:ext cx="8723050" cy="452986"/>
          </a:xfrm>
          <a:prstGeom prst="rect">
            <a:avLst/>
          </a:prstGeom>
        </p:spPr>
        <p:txBody>
          <a:bodyPr anchor="t">
            <a:noAutofit/>
          </a:bodyPr>
          <a:lstStyle>
            <a:lvl1pPr>
              <a:defRPr sz="1600">
                <a:solidFill>
                  <a:srgbClr val="0070C0"/>
                </a:solidFill>
              </a:defRPr>
            </a:lvl1pPr>
          </a:lstStyle>
          <a:p>
            <a:r>
              <a:rPr dirty="0"/>
              <a:t>Title Text</a:t>
            </a:r>
          </a:p>
        </p:txBody>
      </p:sp>
      <p:grpSp>
        <p:nvGrpSpPr>
          <p:cNvPr id="7" name="Group 6"/>
          <p:cNvGrpSpPr/>
          <p:nvPr userDrawn="1"/>
        </p:nvGrpSpPr>
        <p:grpSpPr>
          <a:xfrm>
            <a:off x="308044" y="833853"/>
            <a:ext cx="390183" cy="73152"/>
            <a:chOff x="2522085" y="4216400"/>
            <a:chExt cx="390183" cy="73152"/>
          </a:xfrm>
        </p:grpSpPr>
        <p:sp>
          <p:nvSpPr>
            <p:cNvPr id="8" name="Oval 7"/>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Oval 8"/>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Oval 9"/>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7" name="Text Placeholder 2"/>
          <p:cNvSpPr>
            <a:spLocks noGrp="1"/>
          </p:cNvSpPr>
          <p:nvPr>
            <p:ph type="body" idx="1"/>
          </p:nvPr>
        </p:nvSpPr>
        <p:spPr>
          <a:xfrm>
            <a:off x="196162" y="484505"/>
            <a:ext cx="7886700" cy="315250"/>
          </a:xfrm>
          <a:prstGeom prst="rect">
            <a:avLst/>
          </a:prstGeom>
        </p:spPr>
        <p:txBody>
          <a:bodyPr anchor="t">
            <a:noAutofit/>
          </a:bodyPr>
          <a:lstStyle>
            <a:lvl1pPr marL="342900" indent="-342900">
              <a:buNone/>
              <a:defRPr kumimoji="0" lang="en-US" sz="1280"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12" name="Shape 42"/>
          <p:cNvSpPr>
            <a:spLocks noGrp="1"/>
          </p:cNvSpPr>
          <p:nvPr>
            <p:ph type="sldNum" sz="quarter" idx="2"/>
          </p:nvPr>
        </p:nvSpPr>
        <p:spPr>
          <a:xfrm>
            <a:off x="8440892" y="4755132"/>
            <a:ext cx="468287" cy="279401"/>
          </a:xfrm>
          <a:prstGeom prst="rect">
            <a:avLst/>
          </a:prstGeom>
        </p:spPr>
        <p:txBody>
          <a:bodyPr/>
          <a:lstStyle>
            <a:lvl1pPr algn="r">
              <a:defRPr sz="8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16" name="image2.png" descr="Untitled-7.png"/>
          <p:cNvPicPr>
            <a:picLocks noChangeAspect="1"/>
          </p:cNvPicPr>
          <p:nvPr userDrawn="1"/>
        </p:nvPicPr>
        <p:blipFill>
          <a:blip r:embed="rId3"/>
          <a:stretch>
            <a:fillRect/>
          </a:stretch>
        </p:blipFill>
        <p:spPr>
          <a:xfrm>
            <a:off x="300114" y="4769422"/>
            <a:ext cx="684507" cy="326830"/>
          </a:xfrm>
          <a:prstGeom prst="rect">
            <a:avLst/>
          </a:prstGeom>
          <a:ln w="12700">
            <a:miter lim="400000"/>
          </a:ln>
        </p:spPr>
      </p:pic>
    </p:spTree>
    <p:extLst>
      <p:ext uri="{BB962C8B-B14F-4D97-AF65-F5344CB8AC3E}">
        <p14:creationId xmlns:p14="http://schemas.microsoft.com/office/powerpoint/2010/main" val="224747075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5143501"/>
          </a:xfrm>
          <a:prstGeom prst="rect">
            <a:avLst/>
          </a:prstGeom>
        </p:spPr>
        <p:txBody>
          <a:bodyPr anchor="ctr"/>
          <a:lstStyle>
            <a:lvl1pPr marL="0" indent="0" algn="ctr">
              <a:buNone/>
              <a:defRPr sz="1440">
                <a:latin typeface="Arial" panose="020B0604020202020204" pitchFamily="34" charset="0"/>
                <a:cs typeface="Arial" panose="020B0604020202020204" pitchFamily="34" charset="0"/>
              </a:defRPr>
            </a:lvl1pPr>
          </a:lstStyle>
          <a:p>
            <a:endParaRPr lang="en-US" dirty="0"/>
          </a:p>
        </p:txBody>
      </p:sp>
      <p:sp>
        <p:nvSpPr>
          <p:cNvPr id="4" name="Shape 42"/>
          <p:cNvSpPr>
            <a:spLocks noGrp="1"/>
          </p:cNvSpPr>
          <p:nvPr>
            <p:ph type="sldNum" sz="quarter" idx="2"/>
          </p:nvPr>
        </p:nvSpPr>
        <p:spPr>
          <a:xfrm>
            <a:off x="8440892" y="4755132"/>
            <a:ext cx="468287" cy="279401"/>
          </a:xfrm>
          <a:prstGeom prst="rect">
            <a:avLst/>
          </a:prstGeom>
        </p:spPr>
        <p:txBody>
          <a:bodyPr/>
          <a:lstStyle>
            <a:lvl1pPr algn="r">
              <a:defRPr sz="8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9_Custom Layou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762"/>
            <a:ext cx="9141291" cy="5141975"/>
          </a:xfrm>
          <a:prstGeom prst="rect">
            <a:avLst/>
          </a:prstGeom>
        </p:spPr>
      </p:pic>
      <p:sp>
        <p:nvSpPr>
          <p:cNvPr id="17" name="Picture Placeholder 8"/>
          <p:cNvSpPr>
            <a:spLocks noGrp="1"/>
          </p:cNvSpPr>
          <p:nvPr>
            <p:ph type="pic" sz="quarter" idx="11"/>
          </p:nvPr>
        </p:nvSpPr>
        <p:spPr>
          <a:xfrm>
            <a:off x="0" y="0"/>
            <a:ext cx="9144000" cy="5143500"/>
          </a:xfrm>
          <a:prstGeom prst="rect">
            <a:avLst/>
          </a:prstGeom>
        </p:spPr>
        <p:txBody>
          <a:bodyPr/>
          <a:lstStyle>
            <a:lvl1pPr algn="ctr">
              <a:defRPr sz="1920"/>
            </a:lvl1pPr>
          </a:lstStyle>
          <a:p>
            <a:endParaRPr lang="en-US" dirty="0"/>
          </a:p>
        </p:txBody>
      </p:sp>
      <p:sp>
        <p:nvSpPr>
          <p:cNvPr id="40" name="Shape 40"/>
          <p:cNvSpPr>
            <a:spLocks noGrp="1"/>
          </p:cNvSpPr>
          <p:nvPr>
            <p:ph type="title"/>
          </p:nvPr>
        </p:nvSpPr>
        <p:spPr>
          <a:xfrm>
            <a:off x="227910" y="2131043"/>
            <a:ext cx="4125430" cy="412260"/>
          </a:xfrm>
          <a:prstGeom prst="rect">
            <a:avLst/>
          </a:prstGeom>
        </p:spPr>
        <p:txBody>
          <a:bodyPr anchor="t">
            <a:noAutofit/>
          </a:bodyPr>
          <a:lstStyle>
            <a:lvl1pPr>
              <a:defRPr sz="1920">
                <a:solidFill>
                  <a:srgbClr val="0070C0"/>
                </a:solidFill>
              </a:defRPr>
            </a:lvl1pPr>
          </a:lstStyle>
          <a:p>
            <a:r>
              <a:rPr dirty="0"/>
              <a:t>Title Text</a:t>
            </a:r>
          </a:p>
        </p:txBody>
      </p:sp>
      <p:grpSp>
        <p:nvGrpSpPr>
          <p:cNvPr id="8" name="Group 7"/>
          <p:cNvGrpSpPr/>
          <p:nvPr userDrawn="1"/>
        </p:nvGrpSpPr>
        <p:grpSpPr>
          <a:xfrm>
            <a:off x="311809" y="2869296"/>
            <a:ext cx="390183" cy="73152"/>
            <a:chOff x="2522085" y="4216400"/>
            <a:chExt cx="390183" cy="73152"/>
          </a:xfrm>
        </p:grpSpPr>
        <p:sp>
          <p:nvSpPr>
            <p:cNvPr id="10" name="Oval 9"/>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Oval 10"/>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Oval 11"/>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4" name="Text Placeholder 2"/>
          <p:cNvSpPr>
            <a:spLocks noGrp="1"/>
          </p:cNvSpPr>
          <p:nvPr>
            <p:ph type="body" idx="1"/>
          </p:nvPr>
        </p:nvSpPr>
        <p:spPr>
          <a:xfrm>
            <a:off x="203782" y="2520441"/>
            <a:ext cx="4149558" cy="315250"/>
          </a:xfrm>
          <a:prstGeom prst="rect">
            <a:avLst/>
          </a:prstGeom>
        </p:spPr>
        <p:txBody>
          <a:bodyPr anchor="t">
            <a:noAutofit/>
          </a:bodyPr>
          <a:lstStyle>
            <a:lvl1pPr marL="342900" indent="-342900">
              <a:buNone/>
              <a:defRPr kumimoji="0" lang="en-US" sz="1280"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15" name="Text Placeholder 2"/>
          <p:cNvSpPr>
            <a:spLocks noGrp="1"/>
          </p:cNvSpPr>
          <p:nvPr>
            <p:ph type="body" idx="10"/>
          </p:nvPr>
        </p:nvSpPr>
        <p:spPr>
          <a:xfrm>
            <a:off x="196162" y="3598313"/>
            <a:ext cx="3220138" cy="781802"/>
          </a:xfrm>
          <a:prstGeom prst="rect">
            <a:avLst/>
          </a:prstGeom>
        </p:spPr>
        <p:txBody>
          <a:bodyPr anchor="t">
            <a:noAutofit/>
          </a:bodyPr>
          <a:lstStyle>
            <a:lvl1pPr marL="342900" indent="-342900">
              <a:buNone/>
              <a:defRPr kumimoji="0" lang="en-US" sz="960"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pic>
        <p:nvPicPr>
          <p:cNvPr id="20" name="image2.png" descr="Untitled-7.png"/>
          <p:cNvPicPr>
            <a:picLocks noChangeAspect="1"/>
          </p:cNvPicPr>
          <p:nvPr userDrawn="1"/>
        </p:nvPicPr>
        <p:blipFill>
          <a:blip r:embed="rId3"/>
          <a:stretch>
            <a:fillRect/>
          </a:stretch>
        </p:blipFill>
        <p:spPr>
          <a:xfrm>
            <a:off x="300114" y="4769422"/>
            <a:ext cx="684507" cy="326830"/>
          </a:xfrm>
          <a:prstGeom prst="rect">
            <a:avLst/>
          </a:prstGeom>
          <a:ln w="12700">
            <a:miter lim="400000"/>
          </a:ln>
        </p:spPr>
      </p:pic>
      <p:pic>
        <p:nvPicPr>
          <p:cNvPr id="21" name="Picture 20"/>
          <p:cNvPicPr>
            <a:picLocks noChangeAspect="1"/>
          </p:cNvPicPr>
          <p:nvPr userDrawn="1"/>
        </p:nvPicPr>
        <p:blipFill>
          <a:blip r:embed="rId4"/>
          <a:stretch>
            <a:fillRect/>
          </a:stretch>
        </p:blipFill>
        <p:spPr>
          <a:xfrm>
            <a:off x="1079721" y="4719716"/>
            <a:ext cx="1344605" cy="395786"/>
          </a:xfrm>
          <a:prstGeom prst="rect">
            <a:avLst/>
          </a:prstGeom>
        </p:spPr>
      </p:pic>
      <p:sp>
        <p:nvSpPr>
          <p:cNvPr id="13" name="Shape 42"/>
          <p:cNvSpPr>
            <a:spLocks noGrp="1"/>
          </p:cNvSpPr>
          <p:nvPr>
            <p:ph type="sldNum" sz="quarter" idx="2"/>
          </p:nvPr>
        </p:nvSpPr>
        <p:spPr>
          <a:xfrm>
            <a:off x="8440892" y="4755132"/>
            <a:ext cx="468287" cy="279401"/>
          </a:xfrm>
          <a:prstGeom prst="rect">
            <a:avLst/>
          </a:prstGeom>
        </p:spPr>
        <p:txBody>
          <a:bodyPr/>
          <a:lstStyle>
            <a:lvl1pPr algn="r">
              <a:defRPr sz="8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69450297"/>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2350" y="146018"/>
            <a:ext cx="8684638" cy="531352"/>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232350" y="830082"/>
            <a:ext cx="8684638" cy="374191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429000" y="4818129"/>
            <a:ext cx="2133600" cy="273844"/>
          </a:xfrm>
          <a:prstGeom prst="rect">
            <a:avLst/>
          </a:prstGeom>
        </p:spPr>
        <p:txBody>
          <a:bodyPr/>
          <a:lstStyle/>
          <a:p>
            <a:endParaRPr lang="en-US"/>
          </a:p>
        </p:txBody>
      </p:sp>
      <p:sp>
        <p:nvSpPr>
          <p:cNvPr id="5" name="Footer Placeholder 4"/>
          <p:cNvSpPr>
            <a:spLocks noGrp="1"/>
          </p:cNvSpPr>
          <p:nvPr>
            <p:ph type="ftr" sz="quarter" idx="11"/>
          </p:nvPr>
        </p:nvSpPr>
        <p:spPr>
          <a:xfrm>
            <a:off x="5562602" y="39490"/>
            <a:ext cx="2667065" cy="181541"/>
          </a:xfrm>
          <a:prstGeom prst="rect">
            <a:avLst/>
          </a:prstGeom>
        </p:spPr>
        <p:txBody>
          <a:bodyPr/>
          <a:lstStyle/>
          <a:p>
            <a:endParaRPr lang="en-US"/>
          </a:p>
        </p:txBody>
      </p:sp>
      <p:sp>
        <p:nvSpPr>
          <p:cNvPr id="6" name="Slide Number Placeholder 5"/>
          <p:cNvSpPr>
            <a:spLocks noGrp="1"/>
          </p:cNvSpPr>
          <p:nvPr>
            <p:ph type="sldNum" sz="quarter" idx="12"/>
          </p:nvPr>
        </p:nvSpPr>
        <p:spPr>
          <a:xfrm>
            <a:off x="8435725" y="4513654"/>
            <a:ext cx="481263" cy="386305"/>
          </a:xfrm>
          <a:prstGeom prst="rect">
            <a:avLst/>
          </a:prstGeom>
        </p:spPr>
        <p:txBody>
          <a:bodyPr/>
          <a:lstStyle/>
          <a:p>
            <a:fld id="{A75B46DD-969C-4E33-A37C-16F6DD5928D7}" type="slidenum">
              <a:rPr lang="en-US" smtClean="0"/>
              <a:t>‹#›</a:t>
            </a:fld>
            <a:endParaRPr lang="en-US" dirty="0"/>
          </a:p>
        </p:txBody>
      </p:sp>
      <p:pic>
        <p:nvPicPr>
          <p:cNvPr id="7" name="image2.png" descr="Untitled-7.png"/>
          <p:cNvPicPr>
            <a:picLocks noChangeAspect="1"/>
          </p:cNvPicPr>
          <p:nvPr userDrawn="1"/>
        </p:nvPicPr>
        <p:blipFill>
          <a:blip r:embed="rId2"/>
          <a:stretch>
            <a:fillRect/>
          </a:stretch>
        </p:blipFill>
        <p:spPr>
          <a:xfrm>
            <a:off x="300114" y="4769422"/>
            <a:ext cx="684507" cy="326830"/>
          </a:xfrm>
          <a:prstGeom prst="rect">
            <a:avLst/>
          </a:prstGeom>
          <a:ln w="12700">
            <a:miter lim="400000"/>
          </a:ln>
        </p:spPr>
      </p:pic>
      <p:pic>
        <p:nvPicPr>
          <p:cNvPr id="8" name="Picture 7"/>
          <p:cNvPicPr>
            <a:picLocks noChangeAspect="1"/>
          </p:cNvPicPr>
          <p:nvPr userDrawn="1"/>
        </p:nvPicPr>
        <p:blipFill>
          <a:blip r:embed="rId3"/>
          <a:stretch>
            <a:fillRect/>
          </a:stretch>
        </p:blipFill>
        <p:spPr>
          <a:xfrm>
            <a:off x="1079721" y="4719716"/>
            <a:ext cx="1344605" cy="395786"/>
          </a:xfrm>
          <a:prstGeom prst="rect">
            <a:avLst/>
          </a:prstGeom>
        </p:spPr>
      </p:pic>
    </p:spTree>
    <p:extLst>
      <p:ext uri="{BB962C8B-B14F-4D97-AF65-F5344CB8AC3E}">
        <p14:creationId xmlns:p14="http://schemas.microsoft.com/office/powerpoint/2010/main" val="28219012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32352" y="146018"/>
            <a:ext cx="8162619" cy="531352"/>
          </a:xfrm>
          <a:prstGeom prst="rect">
            <a:avLst/>
          </a:prstGeom>
        </p:spPr>
        <p:txBody>
          <a:bodyPr/>
          <a:lstStyle>
            <a:lvl1pPr>
              <a:defRPr lang="en-US" sz="1280" b="1" dirty="0">
                <a:latin typeface="Arial" panose="020B0604020202020204" pitchFamily="34" charset="0"/>
                <a:cs typeface="Arial" panose="020B0604020202020204" pitchFamily="34" charset="0"/>
              </a:defRPr>
            </a:lvl1pPr>
          </a:lstStyle>
          <a:p>
            <a:pPr lvl="0"/>
            <a:r>
              <a:rPr lang="en-US" dirty="0"/>
              <a:t>Click to edit Master title style</a:t>
            </a:r>
          </a:p>
        </p:txBody>
      </p:sp>
      <p:pic>
        <p:nvPicPr>
          <p:cNvPr id="3" name="Picture 2"/>
          <p:cNvPicPr>
            <a:picLocks noChangeAspect="1"/>
          </p:cNvPicPr>
          <p:nvPr userDrawn="1"/>
        </p:nvPicPr>
        <p:blipFill>
          <a:blip r:embed="rId2"/>
          <a:stretch>
            <a:fillRect/>
          </a:stretch>
        </p:blipFill>
        <p:spPr>
          <a:xfrm>
            <a:off x="8177075" y="4630991"/>
            <a:ext cx="909665" cy="465265"/>
          </a:xfrm>
          <a:prstGeom prst="rect">
            <a:avLst/>
          </a:prstGeom>
        </p:spPr>
      </p:pic>
      <p:sp>
        <p:nvSpPr>
          <p:cNvPr id="5" name="Slide Number Placeholder 2"/>
          <p:cNvSpPr>
            <a:spLocks noGrp="1"/>
          </p:cNvSpPr>
          <p:nvPr>
            <p:ph type="sldNum" sz="quarter" idx="4"/>
          </p:nvPr>
        </p:nvSpPr>
        <p:spPr>
          <a:xfrm>
            <a:off x="8654902" y="0"/>
            <a:ext cx="489098" cy="390634"/>
          </a:xfrm>
          <a:prstGeom prst="rect">
            <a:avLst/>
          </a:prstGeom>
        </p:spPr>
        <p:txBody>
          <a:bodyPr/>
          <a:lstStyle>
            <a:lvl1pPr algn="ctr">
              <a:defRPr sz="960"/>
            </a:lvl1pPr>
          </a:lstStyle>
          <a:p>
            <a:fld id="{AA4FFFFB-4868-42F5-A856-858104C1EDC9}" type="slidenum">
              <a:rPr lang="en-US" smtClean="0"/>
              <a:pPr/>
              <a:t>‹#›</a:t>
            </a:fld>
            <a:endParaRPr lang="en-US" dirty="0"/>
          </a:p>
        </p:txBody>
      </p:sp>
    </p:spTree>
    <p:extLst>
      <p:ext uri="{BB962C8B-B14F-4D97-AF65-F5344CB8AC3E}">
        <p14:creationId xmlns:p14="http://schemas.microsoft.com/office/powerpoint/2010/main" val="3349859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2" name="Group 1"/>
          <p:cNvGrpSpPr/>
          <p:nvPr userDrawn="1"/>
        </p:nvGrpSpPr>
        <p:grpSpPr>
          <a:xfrm>
            <a:off x="-8920" y="2154156"/>
            <a:ext cx="9161828" cy="865432"/>
            <a:chOff x="-8920" y="2154156"/>
            <a:chExt cx="9161828" cy="865432"/>
          </a:xfrm>
          <a:solidFill>
            <a:srgbClr val="007DC3"/>
          </a:solidFill>
        </p:grpSpPr>
        <p:sp>
          <p:nvSpPr>
            <p:cNvPr id="5" name="object 3"/>
            <p:cNvSpPr/>
            <p:nvPr/>
          </p:nvSpPr>
          <p:spPr>
            <a:xfrm>
              <a:off x="3114541"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6" name="object 4"/>
            <p:cNvSpPr/>
            <p:nvPr/>
          </p:nvSpPr>
          <p:spPr>
            <a:xfrm>
              <a:off x="259395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7" name="object 5"/>
            <p:cNvSpPr/>
            <p:nvPr/>
          </p:nvSpPr>
          <p:spPr>
            <a:xfrm>
              <a:off x="2073387"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8" name="object 6"/>
            <p:cNvSpPr/>
            <p:nvPr/>
          </p:nvSpPr>
          <p:spPr>
            <a:xfrm>
              <a:off x="155281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9" name="object 7"/>
            <p:cNvSpPr/>
            <p:nvPr/>
          </p:nvSpPr>
          <p:spPr>
            <a:xfrm>
              <a:off x="103224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0" name="object 8"/>
            <p:cNvSpPr/>
            <p:nvPr/>
          </p:nvSpPr>
          <p:spPr>
            <a:xfrm>
              <a:off x="51166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1" name="object 9"/>
            <p:cNvSpPr/>
            <p:nvPr/>
          </p:nvSpPr>
          <p:spPr>
            <a:xfrm>
              <a:off x="-8920"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2" name="object 20"/>
            <p:cNvSpPr/>
            <p:nvPr/>
          </p:nvSpPr>
          <p:spPr>
            <a:xfrm>
              <a:off x="904870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3" name="object 21"/>
            <p:cNvSpPr/>
            <p:nvPr/>
          </p:nvSpPr>
          <p:spPr>
            <a:xfrm>
              <a:off x="852813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4" name="object 22"/>
            <p:cNvSpPr/>
            <p:nvPr/>
          </p:nvSpPr>
          <p:spPr>
            <a:xfrm>
              <a:off x="8007566"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5" name="object 23"/>
            <p:cNvSpPr/>
            <p:nvPr/>
          </p:nvSpPr>
          <p:spPr>
            <a:xfrm>
              <a:off x="748699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6" name="object 24"/>
            <p:cNvSpPr/>
            <p:nvPr/>
          </p:nvSpPr>
          <p:spPr>
            <a:xfrm>
              <a:off x="6966413"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7" name="object 25"/>
            <p:cNvSpPr/>
            <p:nvPr/>
          </p:nvSpPr>
          <p:spPr>
            <a:xfrm>
              <a:off x="644584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8" name="object 26"/>
            <p:cNvSpPr/>
            <p:nvPr/>
          </p:nvSpPr>
          <p:spPr>
            <a:xfrm>
              <a:off x="592527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9" name="object 27"/>
            <p:cNvSpPr/>
            <p:nvPr/>
          </p:nvSpPr>
          <p:spPr>
            <a:xfrm>
              <a:off x="540467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20" name="object 28"/>
            <p:cNvSpPr/>
            <p:nvPr/>
          </p:nvSpPr>
          <p:spPr>
            <a:xfrm>
              <a:off x="363512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grpSp>
      <p:sp>
        <p:nvSpPr>
          <p:cNvPr id="22" name="Title 21"/>
          <p:cNvSpPr>
            <a:spLocks noGrp="1"/>
          </p:cNvSpPr>
          <p:nvPr>
            <p:ph type="title" hasCustomPrompt="1"/>
          </p:nvPr>
        </p:nvSpPr>
        <p:spPr>
          <a:xfrm>
            <a:off x="381954" y="3259117"/>
            <a:ext cx="3717773" cy="1172206"/>
          </a:xfrm>
          <a:prstGeom prst="rect">
            <a:avLst/>
          </a:prstGeom>
        </p:spPr>
        <p:txBody>
          <a:bodyPr vert="horz"/>
          <a:lstStyle>
            <a:lvl1pPr algn="l">
              <a:defRPr>
                <a:solidFill>
                  <a:srgbClr val="007DC3"/>
                </a:solidFill>
              </a:defRPr>
            </a:lvl1pPr>
          </a:lstStyle>
          <a:p>
            <a:r>
              <a:rPr lang="en-US" dirty="0"/>
              <a:t>CLICK TO EDIT MASTER TITLE STYLE</a:t>
            </a:r>
          </a:p>
        </p:txBody>
      </p:sp>
      <p:pic>
        <p:nvPicPr>
          <p:cNvPr id="21" name="Picture 20"/>
          <p:cNvPicPr>
            <a:picLocks noChangeAspect="1"/>
          </p:cNvPicPr>
          <p:nvPr userDrawn="1"/>
        </p:nvPicPr>
        <p:blipFill>
          <a:blip r:embed="rId2"/>
          <a:stretch>
            <a:fillRect/>
          </a:stretch>
        </p:blipFill>
        <p:spPr>
          <a:xfrm>
            <a:off x="8034834" y="4511610"/>
            <a:ext cx="909665" cy="465265"/>
          </a:xfrm>
          <a:prstGeom prst="rect">
            <a:avLst/>
          </a:prstGeom>
        </p:spPr>
      </p:pic>
      <p:grpSp>
        <p:nvGrpSpPr>
          <p:cNvPr id="27" name="Group 26"/>
          <p:cNvGrpSpPr/>
          <p:nvPr userDrawn="1"/>
        </p:nvGrpSpPr>
        <p:grpSpPr>
          <a:xfrm>
            <a:off x="3253738" y="292419"/>
            <a:ext cx="2629356" cy="4024160"/>
            <a:chOff x="3253738" y="292419"/>
            <a:chExt cx="2629356" cy="4024160"/>
          </a:xfrm>
        </p:grpSpPr>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53738" y="292419"/>
              <a:ext cx="2629356" cy="344239"/>
            </a:xfrm>
            <a:prstGeom prst="rect">
              <a:avLst/>
            </a:prstGeom>
          </p:spPr>
        </p:pic>
        <p:grpSp>
          <p:nvGrpSpPr>
            <p:cNvPr id="25" name="Group 24"/>
            <p:cNvGrpSpPr/>
            <p:nvPr userDrawn="1"/>
          </p:nvGrpSpPr>
          <p:grpSpPr>
            <a:xfrm>
              <a:off x="4152174" y="856717"/>
              <a:ext cx="836532" cy="3459862"/>
              <a:chOff x="4152174" y="856717"/>
              <a:chExt cx="836532" cy="3459862"/>
            </a:xfrm>
          </p:grpSpPr>
          <p:sp>
            <p:nvSpPr>
              <p:cNvPr id="4" name="object 2"/>
              <p:cNvSpPr/>
              <p:nvPr/>
            </p:nvSpPr>
            <p:spPr>
              <a:xfrm>
                <a:off x="4155718" y="856717"/>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007DC3"/>
              </a:solidFill>
            </p:spPr>
            <p:txBody>
              <a:bodyPr wrap="square" lIns="0" tIns="0" rIns="0" bIns="0" rtlCol="0"/>
              <a:lstStyle/>
              <a:p>
                <a:endParaRPr/>
              </a:p>
            </p:txBody>
          </p:sp>
          <p:pic>
            <p:nvPicPr>
              <p:cNvPr id="24" name="Picture 2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52174" y="856717"/>
                <a:ext cx="832484" cy="3459862"/>
              </a:xfrm>
              <a:prstGeom prst="rect">
                <a:avLst/>
              </a:prstGeom>
            </p:spPr>
          </p:pic>
        </p:grpSp>
      </p:grpSp>
    </p:spTree>
    <p:extLst>
      <p:ext uri="{BB962C8B-B14F-4D97-AF65-F5344CB8AC3E}">
        <p14:creationId xmlns:p14="http://schemas.microsoft.com/office/powerpoint/2010/main" val="211394434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144000" cy="5143500"/>
          </a:xfrm>
          <a:prstGeom prst="rect">
            <a:avLst/>
          </a:prstGeom>
        </p:spPr>
        <p:txBody>
          <a:bodyPr/>
          <a:lstStyle>
            <a:lvl1pPr algn="ctr">
              <a:defRPr sz="2400"/>
            </a:lvl1pPr>
          </a:lstStyle>
          <a:p>
            <a:endParaRPr lang="en-US"/>
          </a:p>
        </p:txBody>
      </p:sp>
      <p:sp>
        <p:nvSpPr>
          <p:cNvPr id="40" name="Shape 40"/>
          <p:cNvSpPr>
            <a:spLocks noGrp="1"/>
          </p:cNvSpPr>
          <p:nvPr>
            <p:ph type="title" hasCustomPrompt="1"/>
          </p:nvPr>
        </p:nvSpPr>
        <p:spPr>
          <a:xfrm>
            <a:off x="343165" y="302890"/>
            <a:ext cx="3441435" cy="865509"/>
          </a:xfrm>
          <a:prstGeom prst="rect">
            <a:avLst/>
          </a:prstGeom>
        </p:spPr>
        <p:txBody>
          <a:bodyPr anchor="t">
            <a:noAutofit/>
          </a:bodyPr>
          <a:lstStyle>
            <a:lvl1pPr>
              <a:defRPr sz="2400">
                <a:solidFill>
                  <a:srgbClr val="007CC3"/>
                </a:solidFill>
              </a:defRPr>
            </a:lvl1pPr>
          </a:lstStyle>
          <a:p>
            <a:r>
              <a:rPr lang="en-US"/>
              <a:t>TITLE TEXT</a:t>
            </a:r>
          </a:p>
        </p:txBody>
      </p:sp>
      <p:pic>
        <p:nvPicPr>
          <p:cNvPr id="4" name="Picture 3"/>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16720942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1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994789" y="2071688"/>
            <a:ext cx="7134329" cy="1009650"/>
          </a:xfrm>
          <a:prstGeom prst="rect">
            <a:avLst/>
          </a:prstGeom>
        </p:spPr>
        <p:txBody>
          <a:bodyPr anchor="ctr">
            <a:noAutofit/>
          </a:bodyPr>
          <a:lstStyle>
            <a:lvl1pPr algn="ctr">
              <a:defRPr sz="2400" b="0">
                <a:solidFill>
                  <a:srgbClr val="007CC3"/>
                </a:solidFill>
              </a:defRPr>
            </a:lvl1pPr>
          </a:lstStyle>
          <a:p>
            <a:r>
              <a:rPr lang="en-US"/>
              <a:t>TITLE TEXT</a:t>
            </a:r>
          </a:p>
        </p:txBody>
      </p:sp>
      <p:sp>
        <p:nvSpPr>
          <p:cNvPr id="13" name="object 8"/>
          <p:cNvSpPr/>
          <p:nvPr userDrawn="1"/>
        </p:nvSpPr>
        <p:spPr>
          <a:xfrm>
            <a:off x="51166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5"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6"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19" name="object 21"/>
          <p:cNvSpPr/>
          <p:nvPr userDrawn="1"/>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pic>
        <p:nvPicPr>
          <p:cNvPr id="9" name="Picture 8"/>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19190336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2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807244" y="1659428"/>
            <a:ext cx="7527837" cy="732080"/>
          </a:xfrm>
          <a:prstGeom prst="rect">
            <a:avLst/>
          </a:prstGeom>
        </p:spPr>
        <p:txBody>
          <a:bodyPr anchor="ctr">
            <a:noAutofit/>
          </a:bodyPr>
          <a:lstStyle>
            <a:lvl1pPr algn="ctr">
              <a:defRPr sz="2400">
                <a:solidFill>
                  <a:srgbClr val="007CC3"/>
                </a:solidFill>
              </a:defRPr>
            </a:lvl1pPr>
          </a:lstStyle>
          <a:p>
            <a:r>
              <a:rPr lang="en-US"/>
              <a:t>TITLE TEXT</a:t>
            </a:r>
          </a:p>
        </p:txBody>
      </p:sp>
      <p:sp>
        <p:nvSpPr>
          <p:cNvPr id="14" name="Text Placeholder 2"/>
          <p:cNvSpPr>
            <a:spLocks noGrp="1"/>
          </p:cNvSpPr>
          <p:nvPr>
            <p:ph type="body" idx="1" hasCustomPrompt="1"/>
          </p:nvPr>
        </p:nvSpPr>
        <p:spPr>
          <a:xfrm>
            <a:off x="1161819" y="2576513"/>
            <a:ext cx="6865555" cy="315250"/>
          </a:xfrm>
          <a:prstGeom prst="rect">
            <a:avLst/>
          </a:prstGeom>
        </p:spPr>
        <p:txBody>
          <a:bodyPr anchor="t">
            <a:noAutofit/>
          </a:bodyPr>
          <a:lstStyle>
            <a:lvl1pPr marL="342900" indent="-342900" algn="ctr">
              <a:buNone/>
              <a:defRPr kumimoji="0" lang="en-US" sz="1600"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a:t>CLICK TO EDIT MASTER TEXT STYLES</a:t>
            </a:r>
          </a:p>
        </p:txBody>
      </p:sp>
      <p:sp>
        <p:nvSpPr>
          <p:cNvPr id="15" name="Text Placeholder 2"/>
          <p:cNvSpPr>
            <a:spLocks noGrp="1"/>
          </p:cNvSpPr>
          <p:nvPr>
            <p:ph type="body" idx="10" hasCustomPrompt="1"/>
          </p:nvPr>
        </p:nvSpPr>
        <p:spPr>
          <a:xfrm>
            <a:off x="1987453" y="3212586"/>
            <a:ext cx="5323411" cy="781802"/>
          </a:xfrm>
          <a:prstGeom prst="rect">
            <a:avLst/>
          </a:prstGeom>
        </p:spPr>
        <p:txBody>
          <a:bodyPr anchor="t">
            <a:noAutofit/>
          </a:bodyPr>
          <a:lstStyle>
            <a:lvl1pPr marL="0" indent="0" algn="ctr">
              <a:buNone/>
              <a:defRPr kumimoji="0" lang="en-US" sz="1200"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a:t>CLICK TO EDIT MASTER TEXT STYLES</a:t>
            </a:r>
          </a:p>
        </p:txBody>
      </p:sp>
      <p:sp>
        <p:nvSpPr>
          <p:cNvPr id="16" name="object 8"/>
          <p:cNvSpPr/>
          <p:nvPr userDrawn="1"/>
        </p:nvSpPr>
        <p:spPr>
          <a:xfrm>
            <a:off x="51166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8"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9"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0" name="object 21"/>
          <p:cNvSpPr/>
          <p:nvPr userDrawn="1"/>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pic>
        <p:nvPicPr>
          <p:cNvPr id="11" name="Picture 10"/>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215891151"/>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3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447688" y="1150334"/>
            <a:ext cx="7027365" cy="475265"/>
          </a:xfrm>
          <a:prstGeom prst="rect">
            <a:avLst/>
          </a:prstGeom>
        </p:spPr>
        <p:txBody>
          <a:bodyPr anchor="t">
            <a:noAutofit/>
          </a:bodyPr>
          <a:lstStyle>
            <a:lvl1pPr>
              <a:defRPr sz="2000" b="0">
                <a:solidFill>
                  <a:schemeClr val="tx1"/>
                </a:solidFill>
              </a:defRPr>
            </a:lvl1pPr>
          </a:lstStyle>
          <a:p>
            <a:r>
              <a:rPr lang="en-US"/>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41"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42"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43"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37" name="Picture 36"/>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111044941"/>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4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957402" y="1150334"/>
            <a:ext cx="7027365" cy="475265"/>
          </a:xfrm>
          <a:prstGeom prst="rect">
            <a:avLst/>
          </a:prstGeom>
        </p:spPr>
        <p:txBody>
          <a:bodyPr anchor="t">
            <a:noAutofit/>
          </a:bodyPr>
          <a:lstStyle>
            <a:lvl1pPr>
              <a:defRPr sz="2000" b="0">
                <a:solidFill>
                  <a:schemeClr val="tx1"/>
                </a:solidFill>
              </a:defRPr>
            </a:lvl1pPr>
          </a:lstStyle>
          <a:p>
            <a:r>
              <a:rPr lang="en-US"/>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983350610"/>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5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447578" y="1150334"/>
            <a:ext cx="6574927" cy="475265"/>
          </a:xfrm>
          <a:prstGeom prst="rect">
            <a:avLst/>
          </a:prstGeom>
        </p:spPr>
        <p:txBody>
          <a:bodyPr anchor="t">
            <a:noAutofit/>
          </a:bodyPr>
          <a:lstStyle>
            <a:lvl1pPr>
              <a:tabLst/>
              <a:defRPr sz="2000" b="0">
                <a:solidFill>
                  <a:schemeClr val="tx1"/>
                </a:solidFill>
              </a:defRPr>
            </a:lvl1pPr>
          </a:lstStyle>
          <a:p>
            <a:r>
              <a:rPr lang="en-US"/>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008962762"/>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6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2034367" y="1150334"/>
            <a:ext cx="6224292" cy="475265"/>
          </a:xfrm>
          <a:prstGeom prst="rect">
            <a:avLst/>
          </a:prstGeom>
        </p:spPr>
        <p:txBody>
          <a:bodyPr anchor="t">
            <a:noAutofit/>
          </a:bodyPr>
          <a:lstStyle>
            <a:lvl1pPr>
              <a:defRPr sz="2000" b="0">
                <a:solidFill>
                  <a:schemeClr val="tx1"/>
                </a:solidFill>
              </a:defRPr>
            </a:lvl1pPr>
          </a:lstStyle>
          <a:p>
            <a:r>
              <a:rPr lang="en-US"/>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411591101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8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40" name="Shape 40"/>
          <p:cNvSpPr>
            <a:spLocks noGrp="1"/>
          </p:cNvSpPr>
          <p:nvPr>
            <p:ph type="title"/>
          </p:nvPr>
        </p:nvSpPr>
        <p:spPr>
          <a:xfrm>
            <a:off x="220289" y="1375890"/>
            <a:ext cx="8647485" cy="412260"/>
          </a:xfrm>
          <a:prstGeom prst="rect">
            <a:avLst/>
          </a:prstGeom>
        </p:spPr>
        <p:txBody>
          <a:bodyPr anchor="t">
            <a:noAutofit/>
          </a:bodyPr>
          <a:lstStyle>
            <a:lvl1pPr>
              <a:defRPr sz="1920">
                <a:solidFill>
                  <a:srgbClr val="0070C0"/>
                </a:solidFill>
              </a:defRPr>
            </a:lvl1pPr>
          </a:lstStyle>
          <a:p>
            <a:r>
              <a:rPr dirty="0"/>
              <a:t>Title Text</a:t>
            </a:r>
          </a:p>
        </p:txBody>
      </p:sp>
      <p:grpSp>
        <p:nvGrpSpPr>
          <p:cNvPr id="8" name="Group 7"/>
          <p:cNvGrpSpPr/>
          <p:nvPr userDrawn="1"/>
        </p:nvGrpSpPr>
        <p:grpSpPr>
          <a:xfrm>
            <a:off x="304189" y="1828105"/>
            <a:ext cx="390183" cy="73152"/>
            <a:chOff x="2522085" y="4216400"/>
            <a:chExt cx="390183" cy="73152"/>
          </a:xfrm>
        </p:grpSpPr>
        <p:sp>
          <p:nvSpPr>
            <p:cNvPr id="10" name="Oval 9"/>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Oval 10"/>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Oval 11"/>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3" name="Shape 42"/>
          <p:cNvSpPr>
            <a:spLocks noGrp="1"/>
          </p:cNvSpPr>
          <p:nvPr>
            <p:ph type="sldNum" sz="quarter" idx="2"/>
          </p:nvPr>
        </p:nvSpPr>
        <p:spPr>
          <a:xfrm>
            <a:off x="8440892" y="4755132"/>
            <a:ext cx="468287" cy="279401"/>
          </a:xfrm>
          <a:prstGeom prst="rect">
            <a:avLst/>
          </a:prstGeom>
        </p:spPr>
        <p:txBody>
          <a:bodyPr/>
          <a:lstStyle>
            <a:lvl1pPr algn="r">
              <a:defRPr sz="8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14" name="image2.png" descr="Untitled-7.png"/>
          <p:cNvPicPr>
            <a:picLocks noChangeAspect="1"/>
          </p:cNvPicPr>
          <p:nvPr userDrawn="1"/>
        </p:nvPicPr>
        <p:blipFill>
          <a:blip r:embed="rId3"/>
          <a:stretch>
            <a:fillRect/>
          </a:stretch>
        </p:blipFill>
        <p:spPr>
          <a:xfrm>
            <a:off x="300114" y="4769422"/>
            <a:ext cx="684507" cy="326830"/>
          </a:xfrm>
          <a:prstGeom prst="rect">
            <a:avLst/>
          </a:prstGeom>
          <a:ln w="12700">
            <a:miter lim="400000"/>
          </a:ln>
        </p:spPr>
      </p:pic>
      <p:pic>
        <p:nvPicPr>
          <p:cNvPr id="15" name="Picture 14"/>
          <p:cNvPicPr>
            <a:picLocks noChangeAspect="1"/>
          </p:cNvPicPr>
          <p:nvPr userDrawn="1"/>
        </p:nvPicPr>
        <p:blipFill>
          <a:blip r:embed="rId4"/>
          <a:stretch>
            <a:fillRect/>
          </a:stretch>
        </p:blipFill>
        <p:spPr>
          <a:xfrm>
            <a:off x="1079721" y="4719716"/>
            <a:ext cx="1344605" cy="395786"/>
          </a:xfrm>
          <a:prstGeom prst="rect">
            <a:avLst/>
          </a:prstGeom>
        </p:spPr>
      </p:pic>
    </p:spTree>
    <p:extLst>
      <p:ext uri="{BB962C8B-B14F-4D97-AF65-F5344CB8AC3E}">
        <p14:creationId xmlns:p14="http://schemas.microsoft.com/office/powerpoint/2010/main" val="3198843792"/>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7_Custom Layout">
    <p:spTree>
      <p:nvGrpSpPr>
        <p:cNvPr id="1" name=""/>
        <p:cNvGrpSpPr/>
        <p:nvPr/>
      </p:nvGrpSpPr>
      <p:grpSpPr>
        <a:xfrm>
          <a:off x="0" y="0"/>
          <a:ext cx="0" cy="0"/>
          <a:chOff x="0" y="0"/>
          <a:chExt cx="0" cy="0"/>
        </a:xfrm>
      </p:grpSpPr>
      <p:sp>
        <p:nvSpPr>
          <p:cNvPr id="24" name="Shape 40"/>
          <p:cNvSpPr>
            <a:spLocks noGrp="1"/>
          </p:cNvSpPr>
          <p:nvPr>
            <p:ph type="title" hasCustomPrompt="1"/>
          </p:nvPr>
        </p:nvSpPr>
        <p:spPr>
          <a:xfrm>
            <a:off x="1054292" y="1287358"/>
            <a:ext cx="3175397" cy="681142"/>
          </a:xfrm>
          <a:prstGeom prst="rect">
            <a:avLst/>
          </a:prstGeom>
        </p:spPr>
        <p:txBody>
          <a:bodyPr anchor="ctr">
            <a:noAutofit/>
          </a:bodyPr>
          <a:lstStyle>
            <a:lvl1pPr algn="l">
              <a:defRPr sz="2000">
                <a:solidFill>
                  <a:srgbClr val="007CC3"/>
                </a:solidFill>
              </a:defRPr>
            </a:lvl1pPr>
          </a:lstStyle>
          <a:p>
            <a:r>
              <a:rPr lang="en-US"/>
              <a:t>TITLE TEXT</a:t>
            </a:r>
          </a:p>
        </p:txBody>
      </p:sp>
      <p:sp>
        <p:nvSpPr>
          <p:cNvPr id="25" name="Text Placeholder 2"/>
          <p:cNvSpPr txBox="1">
            <a:spLocks/>
          </p:cNvSpPr>
          <p:nvPr userDrawn="1"/>
        </p:nvSpPr>
        <p:spPr>
          <a:xfrm>
            <a:off x="389699" y="4610386"/>
            <a:ext cx="6024775" cy="380748"/>
          </a:xfrm>
          <a:prstGeom prst="rect">
            <a:avLst/>
          </a:prstGeom>
        </p:spPr>
        <p:txBody>
          <a:bodyPr anchor="t">
            <a:noAutofit/>
          </a:bodyPr>
          <a:lstStyle>
            <a:lvl1pPr marL="0" indent="0" algn="just" defTabSz="914400" rtl="0" eaLnBrk="1" latinLnBrk="0" hangingPunct="1">
              <a:lnSpc>
                <a:spcPct val="95000"/>
              </a:lnSpc>
              <a:spcBef>
                <a:spcPts val="0"/>
              </a:spcBef>
              <a:spcAft>
                <a:spcPts val="0"/>
              </a:spcAft>
              <a:buClr>
                <a:schemeClr val="accent1"/>
              </a:buClr>
              <a:buFont typeface="Arial" pitchFamily="34" charset="0"/>
              <a:buNone/>
              <a:defRPr sz="500" b="1" kern="1200" spc="-20" baseline="0">
                <a:solidFill>
                  <a:schemeClr val="bg1"/>
                </a:solidFill>
                <a:latin typeface="Arial" pitchFamily="34" charset="0"/>
                <a:ea typeface="+mn-ea"/>
                <a:cs typeface="Arial" pitchFamily="34" charset="0"/>
              </a:defRPr>
            </a:lvl1pPr>
            <a:lvl2pPr marL="457200" indent="0" algn="l" defTabSz="914400" rtl="0" eaLnBrk="1" latinLnBrk="0" hangingPunct="1">
              <a:lnSpc>
                <a:spcPct val="110000"/>
              </a:lnSpc>
              <a:spcBef>
                <a:spcPts val="600"/>
              </a:spcBef>
              <a:spcAft>
                <a:spcPts val="600"/>
              </a:spcAft>
              <a:buClr>
                <a:schemeClr val="accent1"/>
              </a:buClr>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lnSpc>
                <a:spcPct val="110000"/>
              </a:lnSpc>
              <a:spcBef>
                <a:spcPts val="600"/>
              </a:spcBef>
              <a:spcAft>
                <a:spcPts val="600"/>
              </a:spcAft>
              <a:buClr>
                <a:schemeClr val="accent1"/>
              </a:buClr>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nSpc>
                <a:spcPct val="100000"/>
              </a:lnSpc>
            </a:pPr>
            <a:r>
              <a:rPr lang="en-US" sz="500">
                <a:solidFill>
                  <a:schemeClr val="tx2">
                    <a:lumMod val="50000"/>
                  </a:schemeClr>
                </a:solidFill>
              </a:rPr>
              <a:t>© 2018 Infosys Limited, Bengaluru,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 or any named intellectual property rights holders under this document.</a:t>
            </a:r>
          </a:p>
        </p:txBody>
      </p:sp>
      <p:pic>
        <p:nvPicPr>
          <p:cNvPr id="26" name="Picture 25"/>
          <p:cNvPicPr>
            <a:picLocks noChangeAspect="1"/>
          </p:cNvPicPr>
          <p:nvPr userDrawn="1"/>
        </p:nvPicPr>
        <p:blipFill>
          <a:blip r:embed="rId2"/>
          <a:stretch>
            <a:fillRect/>
          </a:stretch>
        </p:blipFill>
        <p:spPr>
          <a:xfrm>
            <a:off x="8034834" y="4511610"/>
            <a:ext cx="909665" cy="465265"/>
          </a:xfrm>
          <a:prstGeom prst="rect">
            <a:avLst/>
          </a:prstGeom>
        </p:spPr>
      </p:pic>
      <p:grpSp>
        <p:nvGrpSpPr>
          <p:cNvPr id="37" name="Group 36"/>
          <p:cNvGrpSpPr/>
          <p:nvPr userDrawn="1"/>
        </p:nvGrpSpPr>
        <p:grpSpPr>
          <a:xfrm>
            <a:off x="-8920" y="2124012"/>
            <a:ext cx="9161828" cy="865432"/>
            <a:chOff x="-8920" y="2124012"/>
            <a:chExt cx="9161828" cy="865432"/>
          </a:xfrm>
        </p:grpSpPr>
        <p:sp>
          <p:nvSpPr>
            <p:cNvPr id="38"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39"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41"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a:p>
          </p:txBody>
        </p:sp>
        <p:sp>
          <p:nvSpPr>
            <p:cNvPr id="42"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a:p>
          </p:txBody>
        </p:sp>
        <p:sp>
          <p:nvSpPr>
            <p:cNvPr id="43"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44"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a:p>
          </p:txBody>
        </p:sp>
        <p:sp>
          <p:nvSpPr>
            <p:cNvPr id="45"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46"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47"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48"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a:p>
          </p:txBody>
        </p:sp>
        <p:sp>
          <p:nvSpPr>
            <p:cNvPr id="49"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50"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a:p>
          </p:txBody>
        </p:sp>
        <p:sp>
          <p:nvSpPr>
            <p:cNvPr id="51"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52"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53"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54"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55"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56"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grpSp>
    </p:spTree>
    <p:extLst>
      <p:ext uri="{BB962C8B-B14F-4D97-AF65-F5344CB8AC3E}">
        <p14:creationId xmlns:p14="http://schemas.microsoft.com/office/powerpoint/2010/main" val="230455553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8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7943" y="150264"/>
            <a:ext cx="8723050" cy="452986"/>
          </a:xfrm>
          <a:prstGeom prst="rect">
            <a:avLst/>
          </a:prstGeom>
        </p:spPr>
        <p:txBody>
          <a:bodyPr anchor="t">
            <a:noAutofit/>
          </a:bodyPr>
          <a:lstStyle>
            <a:lvl1pPr>
              <a:defRPr sz="2000" b="0">
                <a:solidFill>
                  <a:schemeClr val="tx1"/>
                </a:solidFill>
              </a:defRPr>
            </a:lvl1pPr>
          </a:lstStyle>
          <a:p>
            <a:r>
              <a:rPr lang="en-US"/>
              <a:t>Title text</a:t>
            </a:r>
          </a:p>
        </p:txBody>
      </p:sp>
      <p:sp>
        <p:nvSpPr>
          <p:cNvPr id="3" name="Text Placeholder 2"/>
          <p:cNvSpPr>
            <a:spLocks noGrp="1"/>
          </p:cNvSpPr>
          <p:nvPr>
            <p:ph type="body" sz="quarter" idx="10"/>
          </p:nvPr>
        </p:nvSpPr>
        <p:spPr>
          <a:xfrm>
            <a:off x="197943" y="734464"/>
            <a:ext cx="8421947"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16"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0"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0" name="Picture 9"/>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415627155"/>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29_Custom Layout">
    <p:spTree>
      <p:nvGrpSpPr>
        <p:cNvPr id="1" name=""/>
        <p:cNvGrpSpPr/>
        <p:nvPr/>
      </p:nvGrpSpPr>
      <p:grpSpPr>
        <a:xfrm>
          <a:off x="0" y="0"/>
          <a:ext cx="0" cy="0"/>
          <a:chOff x="0" y="0"/>
          <a:chExt cx="0" cy="0"/>
        </a:xfrm>
      </p:grpSpPr>
      <p:sp>
        <p:nvSpPr>
          <p:cNvPr id="4" name="Shape 42"/>
          <p:cNvSpPr>
            <a:spLocks noGrp="1"/>
          </p:cNvSpPr>
          <p:nvPr>
            <p:ph type="sldNum" sz="quarter" idx="2"/>
          </p:nvPr>
        </p:nvSpPr>
        <p:spPr>
          <a:xfrm>
            <a:off x="231390" y="4755134"/>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pPr defTabSz="457178"/>
            <a:fld id="{86CB4B4D-7CA3-9044-876B-883B54F8677D}" type="slidenum">
              <a:rPr lang="en-US" smtClean="0">
                <a:solidFill>
                  <a:srgbClr val="000000">
                    <a:lumMod val="75000"/>
                    <a:lumOff val="25000"/>
                  </a:srgbClr>
                </a:solidFill>
              </a:rPr>
              <a:pPr defTabSz="457178"/>
              <a:t>‹#›</a:t>
            </a:fld>
            <a:endParaRPr lang="en-US" dirty="0">
              <a:solidFill>
                <a:srgbClr val="000000">
                  <a:lumMod val="75000"/>
                  <a:lumOff val="25000"/>
                </a:srgbClr>
              </a:solidFill>
            </a:endParaRPr>
          </a:p>
        </p:txBody>
      </p:sp>
      <p:sp>
        <p:nvSpPr>
          <p:cNvPr id="15" name="object 20"/>
          <p:cNvSpPr/>
          <p:nvPr userDrawn="1"/>
        </p:nvSpPr>
        <p:spPr>
          <a:xfrm>
            <a:off x="9048709"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defTabSz="457178" hangingPunct="0"/>
            <a:endParaRPr sz="1800" kern="0">
              <a:solidFill>
                <a:srgbClr val="000000"/>
              </a:solidFill>
              <a:sym typeface="Calibri"/>
            </a:endParaRPr>
          </a:p>
        </p:txBody>
      </p:sp>
      <p:sp>
        <p:nvSpPr>
          <p:cNvPr id="16" name="object 9"/>
          <p:cNvSpPr/>
          <p:nvPr userDrawn="1"/>
        </p:nvSpPr>
        <p:spPr>
          <a:xfrm>
            <a:off x="-8919"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defTabSz="457178" hangingPunct="0"/>
            <a:endParaRPr sz="1800" kern="0">
              <a:solidFill>
                <a:srgbClr val="000000"/>
              </a:solidFill>
              <a:sym typeface="Calibri"/>
            </a:endParaRPr>
          </a:p>
        </p:txBody>
      </p:sp>
      <p:pic>
        <p:nvPicPr>
          <p:cNvPr id="7" name="Picture 6"/>
          <p:cNvPicPr>
            <a:picLocks noChangeAspect="1"/>
          </p:cNvPicPr>
          <p:nvPr userDrawn="1"/>
        </p:nvPicPr>
        <p:blipFill>
          <a:blip r:embed="rId2"/>
          <a:stretch>
            <a:fillRect/>
          </a:stretch>
        </p:blipFill>
        <p:spPr>
          <a:xfrm>
            <a:off x="8034836" y="4511612"/>
            <a:ext cx="909665" cy="465265"/>
          </a:xfrm>
          <a:prstGeom prst="rect">
            <a:avLst/>
          </a:prstGeom>
        </p:spPr>
      </p:pic>
    </p:spTree>
    <p:extLst>
      <p:ext uri="{BB962C8B-B14F-4D97-AF65-F5344CB8AC3E}">
        <p14:creationId xmlns:p14="http://schemas.microsoft.com/office/powerpoint/2010/main" val="341043076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1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40" name="Shape 40"/>
          <p:cNvSpPr>
            <a:spLocks noGrp="1"/>
          </p:cNvSpPr>
          <p:nvPr>
            <p:ph type="title"/>
          </p:nvPr>
        </p:nvSpPr>
        <p:spPr>
          <a:xfrm>
            <a:off x="220289" y="1089852"/>
            <a:ext cx="8647485" cy="412260"/>
          </a:xfrm>
          <a:prstGeom prst="rect">
            <a:avLst/>
          </a:prstGeom>
        </p:spPr>
        <p:txBody>
          <a:bodyPr anchor="t">
            <a:noAutofit/>
          </a:bodyPr>
          <a:lstStyle>
            <a:lvl1pPr>
              <a:defRPr sz="1920">
                <a:solidFill>
                  <a:srgbClr val="0070C0"/>
                </a:solidFill>
              </a:defRPr>
            </a:lvl1pPr>
          </a:lstStyle>
          <a:p>
            <a:r>
              <a:rPr dirty="0"/>
              <a:t>Title Text</a:t>
            </a:r>
          </a:p>
        </p:txBody>
      </p:sp>
      <p:grpSp>
        <p:nvGrpSpPr>
          <p:cNvPr id="8" name="Group 7"/>
          <p:cNvGrpSpPr/>
          <p:nvPr userDrawn="1"/>
        </p:nvGrpSpPr>
        <p:grpSpPr>
          <a:xfrm>
            <a:off x="304189" y="1828105"/>
            <a:ext cx="390183" cy="73152"/>
            <a:chOff x="2522085" y="4216400"/>
            <a:chExt cx="390183" cy="73152"/>
          </a:xfrm>
        </p:grpSpPr>
        <p:sp>
          <p:nvSpPr>
            <p:cNvPr id="10" name="Oval 9"/>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Oval 10"/>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Oval 11"/>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4" name="Text Placeholder 2"/>
          <p:cNvSpPr>
            <a:spLocks noGrp="1"/>
          </p:cNvSpPr>
          <p:nvPr>
            <p:ph type="body" idx="1"/>
          </p:nvPr>
        </p:nvSpPr>
        <p:spPr>
          <a:xfrm>
            <a:off x="196162" y="1479250"/>
            <a:ext cx="7886700" cy="315250"/>
          </a:xfrm>
          <a:prstGeom prst="rect">
            <a:avLst/>
          </a:prstGeom>
        </p:spPr>
        <p:txBody>
          <a:bodyPr anchor="t">
            <a:noAutofit/>
          </a:bodyPr>
          <a:lstStyle>
            <a:lvl1pPr marL="342900" indent="-342900">
              <a:buNone/>
              <a:defRPr kumimoji="0" lang="en-US" sz="1280"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15" name="Text Placeholder 2"/>
          <p:cNvSpPr>
            <a:spLocks noGrp="1"/>
          </p:cNvSpPr>
          <p:nvPr>
            <p:ph type="body" idx="10"/>
          </p:nvPr>
        </p:nvSpPr>
        <p:spPr>
          <a:xfrm>
            <a:off x="196162" y="3342937"/>
            <a:ext cx="6115186" cy="781802"/>
          </a:xfrm>
          <a:prstGeom prst="rect">
            <a:avLst/>
          </a:prstGeom>
        </p:spPr>
        <p:txBody>
          <a:bodyPr anchor="t">
            <a:noAutofit/>
          </a:bodyPr>
          <a:lstStyle>
            <a:lvl1pPr marL="342900" indent="-342900">
              <a:buNone/>
              <a:defRPr kumimoji="0" lang="en-US" sz="960"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13" name="Shape 42"/>
          <p:cNvSpPr>
            <a:spLocks noGrp="1"/>
          </p:cNvSpPr>
          <p:nvPr>
            <p:ph type="sldNum" sz="quarter" idx="2"/>
          </p:nvPr>
        </p:nvSpPr>
        <p:spPr>
          <a:xfrm>
            <a:off x="8440892" y="4755132"/>
            <a:ext cx="468287" cy="279401"/>
          </a:xfrm>
          <a:prstGeom prst="rect">
            <a:avLst/>
          </a:prstGeom>
        </p:spPr>
        <p:txBody>
          <a:bodyPr/>
          <a:lstStyle>
            <a:lvl1pPr algn="r">
              <a:defRPr sz="8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16" name="image2.png" descr="Untitled-7.png"/>
          <p:cNvPicPr>
            <a:picLocks noChangeAspect="1"/>
          </p:cNvPicPr>
          <p:nvPr userDrawn="1"/>
        </p:nvPicPr>
        <p:blipFill>
          <a:blip r:embed="rId3"/>
          <a:stretch>
            <a:fillRect/>
          </a:stretch>
        </p:blipFill>
        <p:spPr>
          <a:xfrm>
            <a:off x="300114" y="4769422"/>
            <a:ext cx="684507" cy="326830"/>
          </a:xfrm>
          <a:prstGeom prst="rect">
            <a:avLst/>
          </a:prstGeom>
          <a:ln w="12700">
            <a:miter lim="400000"/>
          </a:ln>
        </p:spPr>
      </p:pic>
      <p:pic>
        <p:nvPicPr>
          <p:cNvPr id="17" name="Picture 16"/>
          <p:cNvPicPr>
            <a:picLocks noChangeAspect="1"/>
          </p:cNvPicPr>
          <p:nvPr userDrawn="1"/>
        </p:nvPicPr>
        <p:blipFill>
          <a:blip r:embed="rId4"/>
          <a:stretch>
            <a:fillRect/>
          </a:stretch>
        </p:blipFill>
        <p:spPr>
          <a:xfrm>
            <a:off x="1079721" y="4719716"/>
            <a:ext cx="1344605" cy="395786"/>
          </a:xfrm>
          <a:prstGeom prst="rect">
            <a:avLst/>
          </a:prstGeom>
        </p:spPr>
      </p:pic>
    </p:spTree>
    <p:extLst>
      <p:ext uri="{BB962C8B-B14F-4D97-AF65-F5344CB8AC3E}">
        <p14:creationId xmlns:p14="http://schemas.microsoft.com/office/powerpoint/2010/main" val="38777241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40" name="Shape 40"/>
          <p:cNvSpPr>
            <a:spLocks noGrp="1"/>
          </p:cNvSpPr>
          <p:nvPr>
            <p:ph type="title"/>
          </p:nvPr>
        </p:nvSpPr>
        <p:spPr>
          <a:xfrm>
            <a:off x="214575" y="2175914"/>
            <a:ext cx="2966775" cy="993776"/>
          </a:xfrm>
          <a:prstGeom prst="rect">
            <a:avLst/>
          </a:prstGeom>
        </p:spPr>
        <p:txBody>
          <a:bodyPr anchor="t">
            <a:noAutofit/>
          </a:bodyPr>
          <a:lstStyle>
            <a:lvl1pPr>
              <a:defRPr sz="1600">
                <a:solidFill>
                  <a:srgbClr val="0070C0"/>
                </a:solidFill>
              </a:defRPr>
            </a:lvl1pPr>
          </a:lstStyle>
          <a:p>
            <a:r>
              <a:rPr dirty="0"/>
              <a:t>Title Text</a:t>
            </a:r>
          </a:p>
        </p:txBody>
      </p:sp>
      <p:sp>
        <p:nvSpPr>
          <p:cNvPr id="7" name="Picture Placeholder 8"/>
          <p:cNvSpPr>
            <a:spLocks noGrp="1" noChangeAspect="1"/>
          </p:cNvSpPr>
          <p:nvPr>
            <p:ph type="pic" sz="quarter" idx="11"/>
          </p:nvPr>
        </p:nvSpPr>
        <p:spPr>
          <a:xfrm rot="21412796">
            <a:off x="4154351" y="267224"/>
            <a:ext cx="5171103" cy="4537662"/>
          </a:xfrm>
          <a:prstGeom prst="roundRect">
            <a:avLst>
              <a:gd name="adj" fmla="val 5406"/>
            </a:avLst>
          </a:prstGeom>
        </p:spPr>
        <p:txBody>
          <a:bodyPr/>
          <a:lstStyle/>
          <a:p>
            <a:endParaRPr lang="en-US"/>
          </a:p>
        </p:txBody>
      </p:sp>
      <p:sp>
        <p:nvSpPr>
          <p:cNvPr id="8" name="Shape 42"/>
          <p:cNvSpPr>
            <a:spLocks noGrp="1"/>
          </p:cNvSpPr>
          <p:nvPr>
            <p:ph type="sldNum" sz="quarter" idx="2"/>
          </p:nvPr>
        </p:nvSpPr>
        <p:spPr>
          <a:xfrm>
            <a:off x="8440892" y="4755132"/>
            <a:ext cx="468287" cy="279401"/>
          </a:xfrm>
          <a:prstGeom prst="rect">
            <a:avLst/>
          </a:prstGeom>
        </p:spPr>
        <p:txBody>
          <a:bodyPr/>
          <a:lstStyle>
            <a:lvl1pPr algn="r">
              <a:defRPr sz="8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9" name="image2.png" descr="Untitled-7.png"/>
          <p:cNvPicPr>
            <a:picLocks noChangeAspect="1"/>
          </p:cNvPicPr>
          <p:nvPr userDrawn="1"/>
        </p:nvPicPr>
        <p:blipFill>
          <a:blip r:embed="rId3"/>
          <a:stretch>
            <a:fillRect/>
          </a:stretch>
        </p:blipFill>
        <p:spPr>
          <a:xfrm>
            <a:off x="300114" y="4769422"/>
            <a:ext cx="684507" cy="326830"/>
          </a:xfrm>
          <a:prstGeom prst="rect">
            <a:avLst/>
          </a:prstGeom>
          <a:ln w="12700">
            <a:miter lim="400000"/>
          </a:ln>
        </p:spPr>
      </p:pic>
      <p:pic>
        <p:nvPicPr>
          <p:cNvPr id="10" name="Picture 9"/>
          <p:cNvPicPr>
            <a:picLocks noChangeAspect="1"/>
          </p:cNvPicPr>
          <p:nvPr userDrawn="1"/>
        </p:nvPicPr>
        <p:blipFill>
          <a:blip r:embed="rId4"/>
          <a:stretch>
            <a:fillRect/>
          </a:stretch>
        </p:blipFill>
        <p:spPr>
          <a:xfrm>
            <a:off x="1079721" y="4719716"/>
            <a:ext cx="1344605" cy="395786"/>
          </a:xfrm>
          <a:prstGeom prst="rect">
            <a:avLst/>
          </a:prstGeom>
        </p:spPr>
      </p:pic>
    </p:spTree>
    <p:extLst>
      <p:ext uri="{BB962C8B-B14F-4D97-AF65-F5344CB8AC3E}">
        <p14:creationId xmlns:p14="http://schemas.microsoft.com/office/powerpoint/2010/main" val="157794457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0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Picture Placeholder 8"/>
          <p:cNvSpPr>
            <a:spLocks noGrp="1"/>
          </p:cNvSpPr>
          <p:nvPr>
            <p:ph type="pic" sz="quarter" idx="10"/>
          </p:nvPr>
        </p:nvSpPr>
        <p:spPr>
          <a:xfrm rot="21385958">
            <a:off x="-570962" y="-2143374"/>
            <a:ext cx="6204654" cy="6249816"/>
          </a:xfrm>
          <a:prstGeom prst="flowChartAlternateProcess">
            <a:avLst/>
          </a:prstGeom>
        </p:spPr>
        <p:txBody>
          <a:bodyPr/>
          <a:lstStyle/>
          <a:p>
            <a:endParaRPr lang="en-US"/>
          </a:p>
        </p:txBody>
      </p:sp>
      <p:sp>
        <p:nvSpPr>
          <p:cNvPr id="40" name="Shape 40"/>
          <p:cNvSpPr>
            <a:spLocks noGrp="1"/>
          </p:cNvSpPr>
          <p:nvPr>
            <p:ph type="title"/>
          </p:nvPr>
        </p:nvSpPr>
        <p:spPr>
          <a:xfrm>
            <a:off x="5960140" y="1837776"/>
            <a:ext cx="2966775" cy="993776"/>
          </a:xfrm>
          <a:prstGeom prst="rect">
            <a:avLst/>
          </a:prstGeom>
        </p:spPr>
        <p:txBody>
          <a:bodyPr anchor="t">
            <a:noAutofit/>
          </a:bodyPr>
          <a:lstStyle>
            <a:lvl1pPr>
              <a:defRPr sz="1600">
                <a:solidFill>
                  <a:srgbClr val="0070C0"/>
                </a:solidFill>
              </a:defRPr>
            </a:lvl1pPr>
          </a:lstStyle>
          <a:p>
            <a:r>
              <a:rPr dirty="0"/>
              <a:t>Title Text</a:t>
            </a:r>
          </a:p>
        </p:txBody>
      </p:sp>
      <p:sp>
        <p:nvSpPr>
          <p:cNvPr id="7" name="Shape 42"/>
          <p:cNvSpPr>
            <a:spLocks noGrp="1"/>
          </p:cNvSpPr>
          <p:nvPr>
            <p:ph type="sldNum" sz="quarter" idx="2"/>
          </p:nvPr>
        </p:nvSpPr>
        <p:spPr>
          <a:xfrm>
            <a:off x="8440892" y="4755132"/>
            <a:ext cx="468287" cy="279401"/>
          </a:xfrm>
          <a:prstGeom prst="rect">
            <a:avLst/>
          </a:prstGeom>
        </p:spPr>
        <p:txBody>
          <a:bodyPr/>
          <a:lstStyle>
            <a:lvl1pPr algn="r">
              <a:defRPr sz="8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10" name="image2.png" descr="Untitled-7.png"/>
          <p:cNvPicPr>
            <a:picLocks noChangeAspect="1"/>
          </p:cNvPicPr>
          <p:nvPr userDrawn="1"/>
        </p:nvPicPr>
        <p:blipFill>
          <a:blip r:embed="rId3"/>
          <a:stretch>
            <a:fillRect/>
          </a:stretch>
        </p:blipFill>
        <p:spPr>
          <a:xfrm>
            <a:off x="300114" y="4769422"/>
            <a:ext cx="684507" cy="326830"/>
          </a:xfrm>
          <a:prstGeom prst="rect">
            <a:avLst/>
          </a:prstGeom>
          <a:ln w="12700">
            <a:miter lim="400000"/>
          </a:ln>
        </p:spPr>
      </p:pic>
      <p:pic>
        <p:nvPicPr>
          <p:cNvPr id="11" name="Picture 10"/>
          <p:cNvPicPr>
            <a:picLocks noChangeAspect="1"/>
          </p:cNvPicPr>
          <p:nvPr userDrawn="1"/>
        </p:nvPicPr>
        <p:blipFill>
          <a:blip r:embed="rId4"/>
          <a:stretch>
            <a:fillRect/>
          </a:stretch>
        </p:blipFill>
        <p:spPr>
          <a:xfrm>
            <a:off x="1079721" y="4719716"/>
            <a:ext cx="1344605" cy="395786"/>
          </a:xfrm>
          <a:prstGeom prst="rect">
            <a:avLst/>
          </a:prstGeom>
        </p:spPr>
      </p:pic>
    </p:spTree>
    <p:extLst>
      <p:ext uri="{BB962C8B-B14F-4D97-AF65-F5344CB8AC3E}">
        <p14:creationId xmlns:p14="http://schemas.microsoft.com/office/powerpoint/2010/main" val="15230041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0" name="Shape 40"/>
          <p:cNvSpPr>
            <a:spLocks noGrp="1"/>
          </p:cNvSpPr>
          <p:nvPr>
            <p:ph type="title"/>
          </p:nvPr>
        </p:nvSpPr>
        <p:spPr>
          <a:xfrm>
            <a:off x="1816099" y="3365500"/>
            <a:ext cx="7118681" cy="762916"/>
          </a:xfrm>
          <a:prstGeom prst="rect">
            <a:avLst/>
          </a:prstGeom>
        </p:spPr>
        <p:txBody>
          <a:bodyPr anchor="t">
            <a:noAutofit/>
          </a:bodyPr>
          <a:lstStyle>
            <a:lvl1pPr algn="l">
              <a:defRPr sz="1920">
                <a:solidFill>
                  <a:srgbClr val="0070C0"/>
                </a:solidFill>
              </a:defRPr>
            </a:lvl1pPr>
          </a:lstStyle>
          <a:p>
            <a:r>
              <a:rPr dirty="0"/>
              <a:t>Title Text</a:t>
            </a:r>
          </a:p>
        </p:txBody>
      </p:sp>
      <p:sp>
        <p:nvSpPr>
          <p:cNvPr id="7" name="Picture Placeholder 8"/>
          <p:cNvSpPr>
            <a:spLocks noGrp="1" noChangeAspect="1"/>
          </p:cNvSpPr>
          <p:nvPr>
            <p:ph type="pic" sz="quarter" idx="10"/>
          </p:nvPr>
        </p:nvSpPr>
        <p:spPr>
          <a:xfrm rot="21446589">
            <a:off x="61426" y="-909507"/>
            <a:ext cx="8967758" cy="3713788"/>
          </a:xfrm>
          <a:prstGeom prst="roundRect">
            <a:avLst>
              <a:gd name="adj" fmla="val 7696"/>
            </a:avLst>
          </a:prstGeom>
        </p:spPr>
        <p:txBody>
          <a:bodyPr/>
          <a:lstStyle/>
          <a:p>
            <a:endParaRPr lang="en-US"/>
          </a:p>
        </p:txBody>
      </p:sp>
      <p:sp>
        <p:nvSpPr>
          <p:cNvPr id="10" name="Shape 42"/>
          <p:cNvSpPr>
            <a:spLocks noGrp="1"/>
          </p:cNvSpPr>
          <p:nvPr>
            <p:ph type="sldNum" sz="quarter" idx="2"/>
          </p:nvPr>
        </p:nvSpPr>
        <p:spPr>
          <a:xfrm>
            <a:off x="8440892" y="4755132"/>
            <a:ext cx="468287" cy="279401"/>
          </a:xfrm>
          <a:prstGeom prst="rect">
            <a:avLst/>
          </a:prstGeom>
        </p:spPr>
        <p:txBody>
          <a:bodyPr/>
          <a:lstStyle>
            <a:lvl1pPr algn="r">
              <a:defRPr sz="8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9" name="image2.png" descr="Untitled-7.png"/>
          <p:cNvPicPr>
            <a:picLocks noChangeAspect="1"/>
          </p:cNvPicPr>
          <p:nvPr userDrawn="1"/>
        </p:nvPicPr>
        <p:blipFill>
          <a:blip r:embed="rId3"/>
          <a:stretch>
            <a:fillRect/>
          </a:stretch>
        </p:blipFill>
        <p:spPr>
          <a:xfrm>
            <a:off x="300114" y="4769422"/>
            <a:ext cx="684507" cy="326830"/>
          </a:xfrm>
          <a:prstGeom prst="rect">
            <a:avLst/>
          </a:prstGeom>
          <a:ln w="12700">
            <a:miter lim="400000"/>
          </a:ln>
        </p:spPr>
      </p:pic>
      <p:pic>
        <p:nvPicPr>
          <p:cNvPr id="11" name="Picture 10"/>
          <p:cNvPicPr>
            <a:picLocks noChangeAspect="1"/>
          </p:cNvPicPr>
          <p:nvPr userDrawn="1"/>
        </p:nvPicPr>
        <p:blipFill>
          <a:blip r:embed="rId4"/>
          <a:stretch>
            <a:fillRect/>
          </a:stretch>
        </p:blipFill>
        <p:spPr>
          <a:xfrm>
            <a:off x="1079721" y="4719716"/>
            <a:ext cx="1344605" cy="395786"/>
          </a:xfrm>
          <a:prstGeom prst="rect">
            <a:avLst/>
          </a:prstGeom>
        </p:spPr>
      </p:pic>
    </p:spTree>
    <p:extLst>
      <p:ext uri="{BB962C8B-B14F-4D97-AF65-F5344CB8AC3E}">
        <p14:creationId xmlns:p14="http://schemas.microsoft.com/office/powerpoint/2010/main" val="251321754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0" name="Shape 40"/>
          <p:cNvSpPr>
            <a:spLocks noGrp="1"/>
          </p:cNvSpPr>
          <p:nvPr>
            <p:ph type="title"/>
          </p:nvPr>
        </p:nvSpPr>
        <p:spPr>
          <a:xfrm>
            <a:off x="229202" y="1061396"/>
            <a:ext cx="1943240" cy="1661808"/>
          </a:xfrm>
          <a:prstGeom prst="rect">
            <a:avLst/>
          </a:prstGeom>
        </p:spPr>
        <p:txBody>
          <a:bodyPr anchor="t">
            <a:noAutofit/>
          </a:bodyPr>
          <a:lstStyle>
            <a:lvl1pPr>
              <a:defRPr sz="1600">
                <a:solidFill>
                  <a:srgbClr val="0070C0"/>
                </a:solidFill>
              </a:defRPr>
            </a:lvl1pPr>
          </a:lstStyle>
          <a:p>
            <a:r>
              <a:rPr dirty="0"/>
              <a:t>Title Text</a:t>
            </a:r>
          </a:p>
        </p:txBody>
      </p:sp>
      <p:sp>
        <p:nvSpPr>
          <p:cNvPr id="7" name="Picture Placeholder 8"/>
          <p:cNvSpPr>
            <a:spLocks noGrp="1" noChangeAspect="1"/>
          </p:cNvSpPr>
          <p:nvPr>
            <p:ph type="pic" sz="quarter" idx="10"/>
          </p:nvPr>
        </p:nvSpPr>
        <p:spPr>
          <a:xfrm rot="393435">
            <a:off x="3259717" y="-1089808"/>
            <a:ext cx="6430708" cy="5516281"/>
          </a:xfrm>
          <a:prstGeom prst="roundRect">
            <a:avLst>
              <a:gd name="adj" fmla="val 5406"/>
            </a:avLst>
          </a:prstGeom>
        </p:spPr>
        <p:txBody>
          <a:bodyPr/>
          <a:lstStyle/>
          <a:p>
            <a:endParaRPr lang="en-US"/>
          </a:p>
        </p:txBody>
      </p:sp>
      <p:sp>
        <p:nvSpPr>
          <p:cNvPr id="10" name="Shape 42"/>
          <p:cNvSpPr>
            <a:spLocks noGrp="1"/>
          </p:cNvSpPr>
          <p:nvPr>
            <p:ph type="sldNum" sz="quarter" idx="2"/>
          </p:nvPr>
        </p:nvSpPr>
        <p:spPr>
          <a:xfrm>
            <a:off x="8440892" y="4755132"/>
            <a:ext cx="468287" cy="279401"/>
          </a:xfrm>
          <a:prstGeom prst="rect">
            <a:avLst/>
          </a:prstGeom>
        </p:spPr>
        <p:txBody>
          <a:bodyPr/>
          <a:lstStyle>
            <a:lvl1pPr algn="r">
              <a:defRPr sz="8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8" name="image2.png" descr="Untitled-7.png"/>
          <p:cNvPicPr>
            <a:picLocks noChangeAspect="1"/>
          </p:cNvPicPr>
          <p:nvPr userDrawn="1"/>
        </p:nvPicPr>
        <p:blipFill>
          <a:blip r:embed="rId3"/>
          <a:stretch>
            <a:fillRect/>
          </a:stretch>
        </p:blipFill>
        <p:spPr>
          <a:xfrm>
            <a:off x="300114" y="4769422"/>
            <a:ext cx="684507" cy="326830"/>
          </a:xfrm>
          <a:prstGeom prst="rect">
            <a:avLst/>
          </a:prstGeom>
          <a:ln w="12700">
            <a:miter lim="400000"/>
          </a:ln>
        </p:spPr>
      </p:pic>
      <p:pic>
        <p:nvPicPr>
          <p:cNvPr id="11" name="Picture 10"/>
          <p:cNvPicPr>
            <a:picLocks noChangeAspect="1"/>
          </p:cNvPicPr>
          <p:nvPr userDrawn="1"/>
        </p:nvPicPr>
        <p:blipFill>
          <a:blip r:embed="rId4"/>
          <a:stretch>
            <a:fillRect/>
          </a:stretch>
        </p:blipFill>
        <p:spPr>
          <a:xfrm>
            <a:off x="1079721" y="4719716"/>
            <a:ext cx="1344605" cy="395786"/>
          </a:xfrm>
          <a:prstGeom prst="rect">
            <a:avLst/>
          </a:prstGeom>
        </p:spPr>
      </p:pic>
    </p:spTree>
    <p:extLst>
      <p:ext uri="{BB962C8B-B14F-4D97-AF65-F5344CB8AC3E}">
        <p14:creationId xmlns:p14="http://schemas.microsoft.com/office/powerpoint/2010/main" val="130932922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Picture Placeholder 8"/>
          <p:cNvSpPr>
            <a:spLocks noGrp="1"/>
          </p:cNvSpPr>
          <p:nvPr>
            <p:ph type="pic" sz="quarter" idx="10"/>
          </p:nvPr>
        </p:nvSpPr>
        <p:spPr>
          <a:xfrm rot="242072">
            <a:off x="3295650" y="340187"/>
            <a:ext cx="6427840" cy="6474626"/>
          </a:xfrm>
          <a:prstGeom prst="flowChartAlternateProcess">
            <a:avLst/>
          </a:prstGeom>
        </p:spPr>
        <p:txBody>
          <a:bodyPr/>
          <a:lstStyle/>
          <a:p>
            <a:endParaRPr lang="en-US" dirty="0"/>
          </a:p>
        </p:txBody>
      </p:sp>
      <p:sp>
        <p:nvSpPr>
          <p:cNvPr id="40" name="Shape 40"/>
          <p:cNvSpPr>
            <a:spLocks noGrp="1"/>
          </p:cNvSpPr>
          <p:nvPr>
            <p:ph type="title"/>
          </p:nvPr>
        </p:nvSpPr>
        <p:spPr>
          <a:xfrm>
            <a:off x="408885" y="1146887"/>
            <a:ext cx="3321317" cy="993776"/>
          </a:xfrm>
          <a:prstGeom prst="rect">
            <a:avLst/>
          </a:prstGeom>
        </p:spPr>
        <p:txBody>
          <a:bodyPr anchor="t">
            <a:noAutofit/>
          </a:bodyPr>
          <a:lstStyle>
            <a:lvl1pPr>
              <a:defRPr sz="1600">
                <a:solidFill>
                  <a:srgbClr val="0070C0"/>
                </a:solidFill>
              </a:defRPr>
            </a:lvl1pPr>
          </a:lstStyle>
          <a:p>
            <a:r>
              <a:rPr dirty="0"/>
              <a:t>Title Text</a:t>
            </a:r>
          </a:p>
        </p:txBody>
      </p:sp>
      <p:grpSp>
        <p:nvGrpSpPr>
          <p:cNvPr id="10" name="Group 9"/>
          <p:cNvGrpSpPr/>
          <p:nvPr userDrawn="1"/>
        </p:nvGrpSpPr>
        <p:grpSpPr>
          <a:xfrm>
            <a:off x="485163" y="1544897"/>
            <a:ext cx="390183" cy="73152"/>
            <a:chOff x="2522085" y="4216400"/>
            <a:chExt cx="390183" cy="73152"/>
          </a:xfrm>
        </p:grpSpPr>
        <p:sp>
          <p:nvSpPr>
            <p:cNvPr id="11" name="Oval 10"/>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Oval 11"/>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Oval 12"/>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5" name="Shape 42"/>
          <p:cNvSpPr>
            <a:spLocks noGrp="1"/>
          </p:cNvSpPr>
          <p:nvPr>
            <p:ph type="sldNum" sz="quarter" idx="2"/>
          </p:nvPr>
        </p:nvSpPr>
        <p:spPr>
          <a:xfrm>
            <a:off x="8440892" y="4755132"/>
            <a:ext cx="468287" cy="279401"/>
          </a:xfrm>
          <a:prstGeom prst="rect">
            <a:avLst/>
          </a:prstGeom>
        </p:spPr>
        <p:txBody>
          <a:bodyPr/>
          <a:lstStyle>
            <a:lvl1pPr algn="r">
              <a:defRPr sz="8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16" name="image2.png" descr="Untitled-7.png"/>
          <p:cNvPicPr>
            <a:picLocks noChangeAspect="1"/>
          </p:cNvPicPr>
          <p:nvPr userDrawn="1"/>
        </p:nvPicPr>
        <p:blipFill>
          <a:blip r:embed="rId3"/>
          <a:stretch>
            <a:fillRect/>
          </a:stretch>
        </p:blipFill>
        <p:spPr>
          <a:xfrm>
            <a:off x="300114" y="4769422"/>
            <a:ext cx="684507" cy="326830"/>
          </a:xfrm>
          <a:prstGeom prst="rect">
            <a:avLst/>
          </a:prstGeom>
          <a:ln w="12700">
            <a:miter lim="400000"/>
          </a:ln>
        </p:spPr>
      </p:pic>
      <p:pic>
        <p:nvPicPr>
          <p:cNvPr id="18" name="Picture 17"/>
          <p:cNvPicPr>
            <a:picLocks noChangeAspect="1"/>
          </p:cNvPicPr>
          <p:nvPr userDrawn="1"/>
        </p:nvPicPr>
        <p:blipFill>
          <a:blip r:embed="rId4"/>
          <a:stretch>
            <a:fillRect/>
          </a:stretch>
        </p:blipFill>
        <p:spPr>
          <a:xfrm>
            <a:off x="1079721" y="4719716"/>
            <a:ext cx="1344605" cy="395786"/>
          </a:xfrm>
          <a:prstGeom prst="rect">
            <a:avLst/>
          </a:prstGeom>
        </p:spPr>
      </p:pic>
    </p:spTree>
    <p:extLst>
      <p:ext uri="{BB962C8B-B14F-4D97-AF65-F5344CB8AC3E}">
        <p14:creationId xmlns:p14="http://schemas.microsoft.com/office/powerpoint/2010/main" val="3939226584"/>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3" name="image2.png" descr="Untitled-7.png"/>
          <p:cNvPicPr>
            <a:picLocks noChangeAspect="1"/>
          </p:cNvPicPr>
          <p:nvPr/>
        </p:nvPicPr>
        <p:blipFill>
          <a:blip r:embed="rId35"/>
          <a:stretch>
            <a:fillRect/>
          </a:stretch>
        </p:blipFill>
        <p:spPr>
          <a:xfrm>
            <a:off x="479425" y="2050794"/>
            <a:ext cx="1830166" cy="873846"/>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81" r:id="rId1"/>
    <p:sldLayoutId id="2147483692" r:id="rId2"/>
    <p:sldLayoutId id="2147483691" r:id="rId3"/>
    <p:sldLayoutId id="2147483684" r:id="rId4"/>
    <p:sldLayoutId id="2147483675" r:id="rId5"/>
    <p:sldLayoutId id="2147483683" r:id="rId6"/>
    <p:sldLayoutId id="2147483676" r:id="rId7"/>
    <p:sldLayoutId id="2147483682" r:id="rId8"/>
    <p:sldLayoutId id="2147483677" r:id="rId9"/>
    <p:sldLayoutId id="2147483680" r:id="rId10"/>
    <p:sldLayoutId id="2147483679" r:id="rId11"/>
    <p:sldLayoutId id="2147483685" r:id="rId12"/>
    <p:sldLayoutId id="2147483688" r:id="rId13"/>
    <p:sldLayoutId id="2147483693" r:id="rId14"/>
    <p:sldLayoutId id="2147483687" r:id="rId15"/>
    <p:sldLayoutId id="2147483689" r:id="rId16"/>
    <p:sldLayoutId id="2147483690" r:id="rId17"/>
    <p:sldLayoutId id="2147483686" r:id="rId18"/>
    <p:sldLayoutId id="2147483671"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Lst>
  <p:transition spd="med"/>
  <p:hf sldNum="0" hdr="0" ftr="0" dt="0"/>
  <p:txStyles>
    <p:titleStyle>
      <a:lvl1pPr marL="0" marR="0" indent="0" algn="l" defTabSz="457200" rtl="0" latinLnBrk="0">
        <a:lnSpc>
          <a:spcPct val="100000"/>
        </a:lnSpc>
        <a:spcBef>
          <a:spcPts val="0"/>
        </a:spcBef>
        <a:spcAft>
          <a:spcPts val="0"/>
        </a:spcAft>
        <a:buClrTx/>
        <a:buSzTx/>
        <a:buFontTx/>
        <a:buNone/>
        <a:tabLst/>
        <a:defRPr sz="1920" b="0" i="0" u="none" strike="noStrike" cap="none" spc="0" baseline="0">
          <a:ln>
            <a:noFill/>
          </a:ln>
          <a:solidFill>
            <a:srgbClr val="2670C3"/>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192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192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192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192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192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192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192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1920" b="0" i="0" u="none" strike="noStrike" cap="none" spc="0" baseline="0">
          <a:ln>
            <a:noFill/>
          </a:ln>
          <a:solidFill>
            <a:srgbClr val="2670C3"/>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256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256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256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256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256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256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256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256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2560" b="0" i="0" u="none" strike="noStrike" cap="none" spc="0" baseline="0">
          <a:ln>
            <a:noFill/>
          </a:ln>
          <a:solidFill>
            <a:srgbClr val="00000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sz="960" b="0" i="0" u="none" strike="noStrike" cap="none" spc="0" baseline="0">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960" b="0" i="0" u="none" strike="noStrike" cap="none" spc="0" baseline="0">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960" b="0" i="0" u="none" strike="noStrike" cap="none" spc="0" baseline="0">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960" b="0" i="0" u="none" strike="noStrike" cap="none" spc="0" baseline="0">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960" b="0" i="0" u="none" strike="noStrike" cap="none" spc="0" baseline="0">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960" b="0" i="0" u="none" strike="noStrike" cap="none" spc="0" baseline="0">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960" b="0" i="0" u="none" strike="noStrike" cap="none" spc="0" baseline="0">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960" b="0" i="0" u="none" strike="noStrike" cap="none" spc="0" baseline="0">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96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3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3.bin"/><Relationship Id="rId1" Type="http://schemas.openxmlformats.org/officeDocument/2006/relationships/slideLayout" Target="../slideLayouts/slideLayout32.xml"/><Relationship Id="rId5" Type="http://schemas.openxmlformats.org/officeDocument/2006/relationships/image" Target="../media/image47.w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oleObject" Target="../embeddings/oleObject5.bin"/><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6.bin"/><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55.wmf"/><Relationship Id="rId18" Type="http://schemas.openxmlformats.org/officeDocument/2006/relationships/oleObject" Target="../embeddings/oleObject15.bin"/><Relationship Id="rId3" Type="http://schemas.openxmlformats.org/officeDocument/2006/relationships/image" Target="../media/image50.wmf"/><Relationship Id="rId7" Type="http://schemas.openxmlformats.org/officeDocument/2006/relationships/image" Target="../media/image52.wmf"/><Relationship Id="rId12" Type="http://schemas.openxmlformats.org/officeDocument/2006/relationships/oleObject" Target="../embeddings/oleObject12.bin"/><Relationship Id="rId17" Type="http://schemas.openxmlformats.org/officeDocument/2006/relationships/image" Target="../media/image57.wmf"/><Relationship Id="rId2" Type="http://schemas.openxmlformats.org/officeDocument/2006/relationships/oleObject" Target="../embeddings/oleObject7.bin"/><Relationship Id="rId16" Type="http://schemas.openxmlformats.org/officeDocument/2006/relationships/oleObject" Target="../embeddings/oleObject14.bin"/><Relationship Id="rId1" Type="http://schemas.openxmlformats.org/officeDocument/2006/relationships/slideLayout" Target="../slideLayouts/slideLayout32.xml"/><Relationship Id="rId6" Type="http://schemas.openxmlformats.org/officeDocument/2006/relationships/oleObject" Target="../embeddings/oleObject9.bin"/><Relationship Id="rId11" Type="http://schemas.openxmlformats.org/officeDocument/2006/relationships/image" Target="../media/image54.wmf"/><Relationship Id="rId5" Type="http://schemas.openxmlformats.org/officeDocument/2006/relationships/image" Target="../media/image51.wmf"/><Relationship Id="rId15" Type="http://schemas.openxmlformats.org/officeDocument/2006/relationships/image" Target="../media/image56.wmf"/><Relationship Id="rId10" Type="http://schemas.openxmlformats.org/officeDocument/2006/relationships/oleObject" Target="../embeddings/oleObject11.bin"/><Relationship Id="rId19" Type="http://schemas.openxmlformats.org/officeDocument/2006/relationships/image" Target="../media/image58.wmf"/><Relationship Id="rId4" Type="http://schemas.openxmlformats.org/officeDocument/2006/relationships/oleObject" Target="../embeddings/oleObject8.bin"/><Relationship Id="rId9" Type="http://schemas.openxmlformats.org/officeDocument/2006/relationships/image" Target="../media/image53.wmf"/><Relationship Id="rId14" Type="http://schemas.openxmlformats.org/officeDocument/2006/relationships/oleObject" Target="../embeddings/oleObject13.bin"/></Relationships>
</file>

<file path=ppt/slides/_rels/slide16.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16.bin"/><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17.bin"/><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emf"/><Relationship Id="rId18" Type="http://schemas.openxmlformats.org/officeDocument/2006/relationships/image" Target="../media/image25.svg"/><Relationship Id="rId26" Type="http://schemas.openxmlformats.org/officeDocument/2006/relationships/image" Target="../media/image33.jpeg"/><Relationship Id="rId3" Type="http://schemas.openxmlformats.org/officeDocument/2006/relationships/image" Target="../media/image10.svg"/><Relationship Id="rId21" Type="http://schemas.openxmlformats.org/officeDocument/2006/relationships/image" Target="../media/image28.pn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svg"/><Relationship Id="rId1" Type="http://schemas.openxmlformats.org/officeDocument/2006/relationships/slideLayout" Target="../slideLayouts/slideLayout32.xml"/><Relationship Id="rId6" Type="http://schemas.openxmlformats.org/officeDocument/2006/relationships/image" Target="../media/image13.png"/><Relationship Id="rId11" Type="http://schemas.openxmlformats.org/officeDocument/2006/relationships/image" Target="../media/image18.svg"/><Relationship Id="rId24" Type="http://schemas.openxmlformats.org/officeDocument/2006/relationships/image" Target="../media/image31.png"/><Relationship Id="rId5" Type="http://schemas.openxmlformats.org/officeDocument/2006/relationships/image" Target="../media/image12.svg"/><Relationship Id="rId15" Type="http://schemas.openxmlformats.org/officeDocument/2006/relationships/image" Target="../media/image22.svg"/><Relationship Id="rId23" Type="http://schemas.openxmlformats.org/officeDocument/2006/relationships/image" Target="../media/image30.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 Id="rId22"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package" Target="../embeddings/Microsoft_Excel_Worksheet.xlsx"/><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5.png"/><Relationship Id="rId1" Type="http://schemas.openxmlformats.org/officeDocument/2006/relationships/slideLayout" Target="../slideLayouts/slideLayout32.xml"/><Relationship Id="rId6" Type="http://schemas.openxmlformats.org/officeDocument/2006/relationships/image" Target="../media/image37.wmf"/><Relationship Id="rId5" Type="http://schemas.openxmlformats.org/officeDocument/2006/relationships/oleObject" Target="../embeddings/oleObject2.bin"/><Relationship Id="rId4" Type="http://schemas.openxmlformats.org/officeDocument/2006/relationships/image" Target="../media/image36.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843527" y="2395249"/>
            <a:ext cx="5477435" cy="369330"/>
          </a:xfrm>
          <a:prstGeom prst="rect">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ja-JP" altLang="en-US" sz="1800" b="1" dirty="0">
                <a:solidFill>
                  <a:schemeClr val="bg1"/>
                </a:solidFill>
                <a:latin typeface="Meiryo UI" panose="020B0604030504040204" pitchFamily="34" charset="-128"/>
                <a:ea typeface="Meiryo UI" panose="020B0604030504040204" pitchFamily="34" charset="-128"/>
              </a:rPr>
              <a:t>インフラ引継資料</a:t>
            </a:r>
            <a:endParaRPr kumimoji="0" lang="en-US" sz="1800" b="1" i="0" u="none" strike="noStrike" cap="none" spc="0" normalizeH="0" baseline="0" dirty="0">
              <a:ln>
                <a:noFill/>
              </a:ln>
              <a:solidFill>
                <a:schemeClr val="bg1"/>
              </a:solidFill>
              <a:effectLst/>
              <a:uFillTx/>
              <a:latin typeface="Meiryo UI" panose="020B0604030504040204" pitchFamily="34" charset="-128"/>
              <a:ea typeface="Meiryo UI" panose="020B0604030504040204" pitchFamily="34" charset="-128"/>
              <a:sym typeface="Calibri"/>
            </a:endParaRPr>
          </a:p>
        </p:txBody>
      </p:sp>
      <p:sp>
        <p:nvSpPr>
          <p:cNvPr id="5" name="Title 1">
            <a:extLst>
              <a:ext uri="{FF2B5EF4-FFF2-40B4-BE49-F238E27FC236}">
                <a16:creationId xmlns:a16="http://schemas.microsoft.com/office/drawing/2014/main" id="{185A0158-6152-4E75-A89A-B45E2420C731}"/>
              </a:ext>
            </a:extLst>
          </p:cNvPr>
          <p:cNvSpPr txBox="1">
            <a:spLocks/>
          </p:cNvSpPr>
          <p:nvPr/>
        </p:nvSpPr>
        <p:spPr>
          <a:xfrm>
            <a:off x="-4078" y="-9219"/>
            <a:ext cx="9148078" cy="406158"/>
          </a:xfrm>
          <a:prstGeom prst="rect">
            <a:avLst/>
          </a:prstGeom>
          <a:solidFill>
            <a:schemeClr val="accent1"/>
          </a:solidFill>
        </p:spPr>
        <p:txBody>
          <a:bodyPr anchor="t">
            <a:noAutofit/>
          </a:bodyPr>
          <a:lstStyle>
            <a:lvl1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defTabSz="685800"/>
            <a:endParaRPr lang="en-US" altLang="ja-JP" sz="2000" b="1" dirty="0" err="1">
              <a:solidFill>
                <a:schemeClr val="bg1"/>
              </a:solidFill>
              <a:latin typeface="Meiryo UI" panose="020B0604030504040204" pitchFamily="34" charset="-128"/>
              <a:ea typeface="Meiryo UI" panose="020B0604030504040204" pitchFamily="34" charset="-128"/>
            </a:endParaRPr>
          </a:p>
        </p:txBody>
      </p:sp>
      <p:sp>
        <p:nvSpPr>
          <p:cNvPr id="2" name="Rounded Rectangle 1"/>
          <p:cNvSpPr/>
          <p:nvPr/>
        </p:nvSpPr>
        <p:spPr>
          <a:xfrm>
            <a:off x="231388" y="513543"/>
            <a:ext cx="2714324" cy="715087"/>
          </a:xfrm>
          <a:prstGeom prst="roundRect">
            <a:avLst/>
          </a:prstGeom>
          <a:solidFill>
            <a:srgbClr val="FFCCCC"/>
          </a:solidFill>
          <a:ln w="9525">
            <a:solidFill>
              <a:srgbClr val="FF0000"/>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ja-JP" altLang="en-US" sz="1800" b="0" i="0" u="none" strike="noStrike" cap="none" spc="0" normalizeH="0" baseline="0" dirty="0">
                <a:ln>
                  <a:noFill/>
                </a:ln>
                <a:solidFill>
                  <a:srgbClr val="FF0000"/>
                </a:solidFill>
                <a:effectLst/>
                <a:uFillTx/>
                <a:latin typeface="+mn-lt"/>
                <a:ea typeface="+mn-ea"/>
                <a:cs typeface="+mn-cs"/>
                <a:sym typeface="Calibri"/>
              </a:rPr>
              <a:t>注：内部向け資料</a:t>
            </a:r>
            <a:endParaRPr kumimoji="0" lang="en-US" altLang="ja-JP" sz="1800" b="0" i="0" u="none" strike="noStrike" cap="none" spc="0" normalizeH="0" baseline="0" dirty="0">
              <a:ln>
                <a:noFill/>
              </a:ln>
              <a:solidFill>
                <a:srgbClr val="FF0000"/>
              </a:solidFill>
              <a:effectLst/>
              <a:uFillTx/>
              <a:latin typeface="+mn-lt"/>
              <a:ea typeface="+mn-ea"/>
              <a:cs typeface="+mn-cs"/>
              <a:sym typeface="Calibri"/>
            </a:endParaRPr>
          </a:p>
          <a:p>
            <a:pPr marL="0" marR="0" indent="0" algn="ctr" defTabSz="457200" rtl="0" fontAlgn="auto" latinLnBrk="0" hangingPunct="0">
              <a:lnSpc>
                <a:spcPct val="100000"/>
              </a:lnSpc>
              <a:spcBef>
                <a:spcPts val="0"/>
              </a:spcBef>
              <a:spcAft>
                <a:spcPts val="0"/>
              </a:spcAft>
              <a:buClrTx/>
              <a:buSzTx/>
              <a:buFontTx/>
              <a:buNone/>
              <a:tabLst/>
            </a:pPr>
            <a:r>
              <a:rPr lang="en-US" altLang="ja-JP" sz="1800" dirty="0">
                <a:solidFill>
                  <a:srgbClr val="FF0000"/>
                </a:solidFill>
              </a:rPr>
              <a:t>2020</a:t>
            </a:r>
            <a:r>
              <a:rPr lang="ja-JP" altLang="en-US" sz="1800" dirty="0">
                <a:solidFill>
                  <a:srgbClr val="FF0000"/>
                </a:solidFill>
              </a:rPr>
              <a:t>年</a:t>
            </a:r>
            <a:r>
              <a:rPr lang="en-US" altLang="ja-JP" sz="1800" dirty="0">
                <a:solidFill>
                  <a:srgbClr val="FF0000"/>
                </a:solidFill>
              </a:rPr>
              <a:t>9</a:t>
            </a:r>
            <a:r>
              <a:rPr lang="ja-JP" altLang="en-US" sz="1800" dirty="0">
                <a:solidFill>
                  <a:srgbClr val="FF0000"/>
                </a:solidFill>
              </a:rPr>
              <a:t>月版</a:t>
            </a:r>
            <a:endParaRPr kumimoji="0" lang="ja-JP" altLang="en-US" sz="1800" b="0" i="0" u="none" strike="noStrike" cap="none" spc="0" normalizeH="0" baseline="0" dirty="0">
              <a:ln>
                <a:noFill/>
              </a:ln>
              <a:solidFill>
                <a:srgbClr val="FF0000"/>
              </a:solidFill>
              <a:effectLst/>
              <a:uFillTx/>
              <a:latin typeface="+mn-lt"/>
              <a:ea typeface="+mn-ea"/>
              <a:cs typeface="+mn-cs"/>
              <a:sym typeface="Calibri"/>
            </a:endParaRPr>
          </a:p>
        </p:txBody>
      </p:sp>
    </p:spTree>
    <p:extLst>
      <p:ext uri="{BB962C8B-B14F-4D97-AF65-F5344CB8AC3E}">
        <p14:creationId xmlns:p14="http://schemas.microsoft.com/office/powerpoint/2010/main" val="344820740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p:cNvSpPr txBox="1"/>
          <p:nvPr/>
        </p:nvSpPr>
        <p:spPr>
          <a:xfrm>
            <a:off x="2699519" y="2485778"/>
            <a:ext cx="311624" cy="783244"/>
          </a:xfrm>
          <a:prstGeom prst="rect">
            <a:avLst/>
          </a:prstGeom>
          <a:noFill/>
          <a:ln w="57150">
            <a:solidFill>
              <a:schemeClr val="bg1"/>
            </a:solidFill>
          </a:ln>
        </p:spPr>
        <p:txBody>
          <a:bodyPr vert="vert270" wrap="square" rtlCol="0">
            <a:spAutoFit/>
          </a:bodyPr>
          <a:lstStyle/>
          <a:p>
            <a:r>
              <a:rPr lang="ja-JP" altLang="en-US" sz="825" dirty="0">
                <a:latin typeface="Meiryo UI" panose="020B0604030504040204" pitchFamily="34" charset="-128"/>
                <a:ea typeface="Meiryo UI" panose="020B0604030504040204" pitchFamily="34" charset="-128"/>
              </a:rPr>
              <a:t>レスポンスを返す</a:t>
            </a:r>
            <a:endParaRPr lang="en-US" sz="825" dirty="0">
              <a:latin typeface="Meiryo UI" panose="020B0604030504040204" pitchFamily="34" charset="-128"/>
              <a:ea typeface="Meiryo UI" panose="020B0604030504040204" pitchFamily="34" charset="-128"/>
            </a:endParaRPr>
          </a:p>
        </p:txBody>
      </p:sp>
      <p:sp>
        <p:nvSpPr>
          <p:cNvPr id="7" name="Title 1"/>
          <p:cNvSpPr txBox="1">
            <a:spLocks/>
          </p:cNvSpPr>
          <p:nvPr/>
        </p:nvSpPr>
        <p:spPr>
          <a:xfrm>
            <a:off x="231390" y="27924"/>
            <a:ext cx="8723312" cy="3332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sz="1800" b="1" dirty="0">
                <a:solidFill>
                  <a:srgbClr val="0070C0"/>
                </a:solidFill>
                <a:latin typeface="Meiryo UI" panose="020B0604030504040204" pitchFamily="50" charset="-128"/>
                <a:ea typeface="Meiryo UI" panose="020B0604030504040204" pitchFamily="50" charset="-128"/>
              </a:rPr>
              <a:t>認証フロー</a:t>
            </a:r>
            <a:endParaRPr lang="en-US" altLang="ja-JP" sz="1800" b="1" dirty="0" err="1">
              <a:solidFill>
                <a:srgbClr val="0070C0"/>
              </a:solidFill>
              <a:latin typeface="Meiryo UI" panose="020B0604030504040204" pitchFamily="50" charset="-128"/>
              <a:ea typeface="Meiryo UI" panose="020B0604030504040204" pitchFamily="50" charset="-128"/>
            </a:endParaRPr>
          </a:p>
        </p:txBody>
      </p:sp>
      <p:sp>
        <p:nvSpPr>
          <p:cNvPr id="4" name="TextBox 3"/>
          <p:cNvSpPr txBox="1"/>
          <p:nvPr/>
        </p:nvSpPr>
        <p:spPr>
          <a:xfrm>
            <a:off x="218779" y="326940"/>
            <a:ext cx="8613415" cy="424732"/>
          </a:xfrm>
          <a:prstGeom prst="rect">
            <a:avLst/>
          </a:prstGeom>
          <a:noFill/>
        </p:spPr>
        <p:txBody>
          <a:bodyPr wrap="square" rtlCol="0" anchor="t">
            <a:spAutoFit/>
          </a:bodyPr>
          <a:lstStyle/>
          <a:p>
            <a:r>
              <a:rPr lang="en-US" altLang="ja-JP" sz="1080" dirty="0">
                <a:latin typeface="Meiryo UI"/>
                <a:ea typeface="Meiryo UI"/>
                <a:cs typeface="+mn-lt"/>
              </a:rPr>
              <a:t>2020</a:t>
            </a:r>
            <a:r>
              <a:rPr lang="ja-JP" altLang="en-US" sz="1080" dirty="0">
                <a:latin typeface="Meiryo UI"/>
                <a:ea typeface="Meiryo UI"/>
                <a:cs typeface="+mn-lt"/>
              </a:rPr>
              <a:t>では、現在の</a:t>
            </a:r>
            <a:r>
              <a:rPr lang="en-US" altLang="ja-JP" sz="1080" dirty="0">
                <a:latin typeface="Meiryo UI"/>
                <a:ea typeface="Meiryo UI"/>
                <a:cs typeface="+mn-lt"/>
              </a:rPr>
              <a:t>ADFS</a:t>
            </a:r>
            <a:r>
              <a:rPr lang="ja-JP" altLang="en-US" sz="1080" dirty="0">
                <a:latin typeface="Meiryo UI"/>
                <a:ea typeface="Meiryo UI"/>
                <a:cs typeface="+mn-lt"/>
              </a:rPr>
              <a:t>連携から、</a:t>
            </a:r>
            <a:r>
              <a:rPr lang="en-US" altLang="ja-JP" sz="1080" dirty="0">
                <a:latin typeface="Meiryo UI"/>
                <a:ea typeface="Meiryo UI"/>
                <a:cs typeface="+mn-lt"/>
              </a:rPr>
              <a:t>Azure AD</a:t>
            </a:r>
            <a:r>
              <a:rPr lang="ja-JP" altLang="en-US" sz="1080" dirty="0">
                <a:latin typeface="Meiryo UI"/>
                <a:ea typeface="Meiryo UI"/>
                <a:cs typeface="+mn-lt"/>
              </a:rPr>
              <a:t>連携に切り替えを行う。</a:t>
            </a:r>
            <a:endParaRPr lang="en-US" altLang="ja-JP" sz="1080" dirty="0">
              <a:latin typeface="Meiryo UI"/>
              <a:ea typeface="Meiryo UI"/>
              <a:cs typeface="+mn-lt"/>
            </a:endParaRPr>
          </a:p>
          <a:p>
            <a:r>
              <a:rPr lang="en-US" altLang="ja-JP" sz="1080" dirty="0">
                <a:latin typeface="Meiryo UI"/>
                <a:ea typeface="Meiryo UI"/>
                <a:cs typeface="+mn-lt"/>
              </a:rPr>
              <a:t>2019</a:t>
            </a:r>
            <a:r>
              <a:rPr lang="ja-JP" altLang="en-US" sz="1080" dirty="0">
                <a:latin typeface="Meiryo UI"/>
                <a:ea typeface="Meiryo UI"/>
                <a:cs typeface="+mn-lt"/>
              </a:rPr>
              <a:t>開発時は</a:t>
            </a:r>
            <a:r>
              <a:rPr lang="en-US" altLang="ja-JP" sz="1080" dirty="0">
                <a:latin typeface="Meiryo UI"/>
                <a:ea typeface="Meiryo UI"/>
                <a:cs typeface="+mn-lt"/>
              </a:rPr>
              <a:t>Ajay</a:t>
            </a:r>
            <a:r>
              <a:rPr lang="ja-JP" altLang="en-US" sz="1080" dirty="0">
                <a:latin typeface="Meiryo UI"/>
                <a:ea typeface="Meiryo UI"/>
                <a:cs typeface="+mn-lt"/>
              </a:rPr>
              <a:t>が担当。</a:t>
            </a:r>
          </a:p>
        </p:txBody>
      </p:sp>
      <p:sp>
        <p:nvSpPr>
          <p:cNvPr id="10" name="Rectangle 9"/>
          <p:cNvSpPr/>
          <p:nvPr/>
        </p:nvSpPr>
        <p:spPr>
          <a:xfrm>
            <a:off x="3792065" y="2362221"/>
            <a:ext cx="1056695" cy="12032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b="1" u="sng" dirty="0">
                <a:solidFill>
                  <a:schemeClr val="accent5"/>
                </a:solidFill>
                <a:latin typeface="Meiryo UI" panose="020B0604030504040204" pitchFamily="34" charset="-128"/>
                <a:ea typeface="Meiryo UI" panose="020B0604030504040204" pitchFamily="34" charset="-128"/>
              </a:rPr>
              <a:t>JWT </a:t>
            </a:r>
            <a:r>
              <a:rPr lang="ja-JP" altLang="en-US" sz="900" b="1" u="sng" dirty="0">
                <a:solidFill>
                  <a:schemeClr val="accent5"/>
                </a:solidFill>
                <a:latin typeface="Meiryo UI" panose="020B0604030504040204" pitchFamily="34" charset="-128"/>
                <a:ea typeface="Meiryo UI" panose="020B0604030504040204" pitchFamily="34" charset="-128"/>
              </a:rPr>
              <a:t>トークン</a:t>
            </a:r>
            <a:r>
              <a:rPr lang="en-US" sz="900" b="1" u="sng" dirty="0">
                <a:solidFill>
                  <a:schemeClr val="accent5"/>
                </a:solidFill>
                <a:latin typeface="Meiryo UI" panose="020B0604030504040204" pitchFamily="34" charset="-128"/>
                <a:ea typeface="Meiryo UI" panose="020B0604030504040204" pitchFamily="34" charset="-128"/>
              </a:rPr>
              <a:t>:</a:t>
            </a:r>
          </a:p>
          <a:p>
            <a:pPr marL="128588" indent="-128588">
              <a:buFont typeface="Arial" panose="020B0604020202020204" pitchFamily="34" charset="0"/>
              <a:buChar char="•"/>
            </a:pPr>
            <a:r>
              <a:rPr lang="en-US" sz="900" b="1" dirty="0">
                <a:solidFill>
                  <a:schemeClr val="accent5"/>
                </a:solidFill>
                <a:latin typeface="Meiryo UI" panose="020B0604030504040204" pitchFamily="34" charset="-128"/>
                <a:ea typeface="Meiryo UI" panose="020B0604030504040204" pitchFamily="34" charset="-128"/>
              </a:rPr>
              <a:t>User ID</a:t>
            </a:r>
          </a:p>
          <a:p>
            <a:pPr marL="128588" indent="-128588">
              <a:buFont typeface="Arial" panose="020B0604020202020204" pitchFamily="34" charset="0"/>
              <a:buChar char="•"/>
            </a:pPr>
            <a:r>
              <a:rPr lang="en-US" sz="900" b="1" dirty="0">
                <a:solidFill>
                  <a:schemeClr val="accent5"/>
                </a:solidFill>
                <a:latin typeface="Meiryo UI" panose="020B0604030504040204" pitchFamily="34" charset="-128"/>
                <a:ea typeface="Meiryo UI" panose="020B0604030504040204" pitchFamily="34" charset="-128"/>
              </a:rPr>
              <a:t>User Name</a:t>
            </a:r>
          </a:p>
          <a:p>
            <a:pPr marL="128588" indent="-128588">
              <a:buFont typeface="Arial" panose="020B0604020202020204" pitchFamily="34" charset="0"/>
              <a:buChar char="•"/>
            </a:pPr>
            <a:r>
              <a:rPr lang="en-US" sz="900" b="1" dirty="0">
                <a:solidFill>
                  <a:schemeClr val="accent5"/>
                </a:solidFill>
                <a:latin typeface="Meiryo UI" panose="020B0604030504040204" pitchFamily="34" charset="-128"/>
                <a:ea typeface="Meiryo UI" panose="020B0604030504040204" pitchFamily="34" charset="-128"/>
              </a:rPr>
              <a:t>Email ID</a:t>
            </a:r>
          </a:p>
          <a:p>
            <a:pPr marL="128588" indent="-128588">
              <a:buFont typeface="Arial" panose="020B0604020202020204" pitchFamily="34" charset="0"/>
              <a:buChar char="•"/>
            </a:pPr>
            <a:r>
              <a:rPr lang="en-US" sz="900" b="1" dirty="0">
                <a:solidFill>
                  <a:schemeClr val="accent5"/>
                </a:solidFill>
                <a:latin typeface="Meiryo UI" panose="020B0604030504040204" pitchFamily="34" charset="-128"/>
                <a:ea typeface="Meiryo UI" panose="020B0604030504040204" pitchFamily="34" charset="-128"/>
              </a:rPr>
              <a:t>Permission Code</a:t>
            </a:r>
          </a:p>
          <a:p>
            <a:pPr marL="128588" indent="-128588">
              <a:buFont typeface="Arial" panose="020B0604020202020204" pitchFamily="34" charset="0"/>
              <a:buChar char="•"/>
            </a:pPr>
            <a:r>
              <a:rPr lang="en-US" sz="900" b="1" dirty="0">
                <a:solidFill>
                  <a:schemeClr val="accent5"/>
                </a:solidFill>
                <a:latin typeface="Meiryo UI" panose="020B0604030504040204" pitchFamily="34" charset="-128"/>
                <a:ea typeface="Meiryo UI" panose="020B0604030504040204" pitchFamily="34" charset="-128"/>
              </a:rPr>
              <a:t>Roles</a:t>
            </a:r>
          </a:p>
          <a:p>
            <a:pPr marL="128588" indent="-128588">
              <a:buFont typeface="Arial" panose="020B0604020202020204" pitchFamily="34" charset="0"/>
              <a:buChar char="•"/>
            </a:pPr>
            <a:r>
              <a:rPr lang="en-US" sz="900" b="1" dirty="0">
                <a:solidFill>
                  <a:schemeClr val="accent5"/>
                </a:solidFill>
                <a:latin typeface="Meiryo UI" panose="020B0604030504040204" pitchFamily="34" charset="-128"/>
                <a:ea typeface="Meiryo UI" panose="020B0604030504040204" pitchFamily="34" charset="-128"/>
              </a:rPr>
              <a:t>Scope</a:t>
            </a:r>
          </a:p>
        </p:txBody>
      </p:sp>
      <p:sp>
        <p:nvSpPr>
          <p:cNvPr id="11" name="Rounded Rectangle 10"/>
          <p:cNvSpPr/>
          <p:nvPr/>
        </p:nvSpPr>
        <p:spPr>
          <a:xfrm>
            <a:off x="5182832" y="824169"/>
            <a:ext cx="2999640" cy="253598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latin typeface="Meiryo UI" panose="020B0604030504040204" pitchFamily="34" charset="-128"/>
              <a:ea typeface="Meiryo UI" panose="020B0604030504040204" pitchFamily="34" charset="-128"/>
            </a:endParaRPr>
          </a:p>
        </p:txBody>
      </p:sp>
      <p:sp>
        <p:nvSpPr>
          <p:cNvPr id="12" name="Rounded Rectangle 11"/>
          <p:cNvSpPr/>
          <p:nvPr/>
        </p:nvSpPr>
        <p:spPr>
          <a:xfrm>
            <a:off x="1105508" y="1265236"/>
            <a:ext cx="2670267" cy="104192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latin typeface="Meiryo UI" panose="020B0604030504040204" pitchFamily="34" charset="-128"/>
              <a:ea typeface="Meiryo UI" panose="020B0604030504040204" pitchFamily="34" charset="-128"/>
            </a:endParaRPr>
          </a:p>
        </p:txBody>
      </p:sp>
      <p:pic>
        <p:nvPicPr>
          <p:cNvPr id="14" name="Picture 13"/>
          <p:cNvPicPr>
            <a:picLocks noChangeAspect="1"/>
          </p:cNvPicPr>
          <p:nvPr/>
        </p:nvPicPr>
        <p:blipFill>
          <a:blip r:embed="rId2"/>
          <a:stretch>
            <a:fillRect/>
          </a:stretch>
        </p:blipFill>
        <p:spPr>
          <a:xfrm>
            <a:off x="2740707" y="1492048"/>
            <a:ext cx="714375" cy="474086"/>
          </a:xfrm>
          <a:prstGeom prst="rect">
            <a:avLst/>
          </a:prstGeom>
        </p:spPr>
      </p:pic>
      <p:pic>
        <p:nvPicPr>
          <p:cNvPr id="16" name="Picture 15"/>
          <p:cNvPicPr>
            <a:picLocks noChangeAspect="1"/>
          </p:cNvPicPr>
          <p:nvPr/>
        </p:nvPicPr>
        <p:blipFill>
          <a:blip r:embed="rId3"/>
          <a:stretch>
            <a:fillRect/>
          </a:stretch>
        </p:blipFill>
        <p:spPr>
          <a:xfrm>
            <a:off x="2813965" y="3285745"/>
            <a:ext cx="648194" cy="402648"/>
          </a:xfrm>
          <a:prstGeom prst="rect">
            <a:avLst/>
          </a:prstGeom>
        </p:spPr>
      </p:pic>
      <p:pic>
        <p:nvPicPr>
          <p:cNvPr id="17" name="Picture 16"/>
          <p:cNvPicPr>
            <a:picLocks noChangeAspect="1"/>
          </p:cNvPicPr>
          <p:nvPr/>
        </p:nvPicPr>
        <p:blipFill>
          <a:blip r:embed="rId4"/>
          <a:stretch>
            <a:fillRect/>
          </a:stretch>
        </p:blipFill>
        <p:spPr>
          <a:xfrm>
            <a:off x="5306044" y="1504453"/>
            <a:ext cx="662420" cy="396154"/>
          </a:xfrm>
          <a:prstGeom prst="rect">
            <a:avLst/>
          </a:prstGeom>
        </p:spPr>
      </p:pic>
      <p:pic>
        <p:nvPicPr>
          <p:cNvPr id="18" name="Picture 17" descr="File:Phone-htc-nexus-one.svg - Wikimedia Common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0037" y="1553569"/>
            <a:ext cx="369563" cy="369563"/>
          </a:xfrm>
          <a:prstGeom prst="rect">
            <a:avLst/>
          </a:prstGeom>
        </p:spPr>
      </p:pic>
      <p:grpSp>
        <p:nvGrpSpPr>
          <p:cNvPr id="19" name="Group 18"/>
          <p:cNvGrpSpPr/>
          <p:nvPr/>
        </p:nvGrpSpPr>
        <p:grpSpPr>
          <a:xfrm>
            <a:off x="2133692" y="1853865"/>
            <a:ext cx="558166" cy="490082"/>
            <a:chOff x="2783392" y="2514389"/>
            <a:chExt cx="818643" cy="718787"/>
          </a:xfrm>
        </p:grpSpPr>
        <p:sp>
          <p:nvSpPr>
            <p:cNvPr id="20" name="Flowchart: Connector 19"/>
            <p:cNvSpPr/>
            <p:nvPr/>
          </p:nvSpPr>
          <p:spPr>
            <a:xfrm>
              <a:off x="2825882" y="2514389"/>
              <a:ext cx="195245" cy="19820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8" dirty="0">
                  <a:latin typeface="Meiryo UI" panose="020B0604030504040204" pitchFamily="34" charset="-128"/>
                  <a:ea typeface="Meiryo UI" panose="020B0604030504040204" pitchFamily="34" charset="-128"/>
                </a:rPr>
                <a:t>1</a:t>
              </a:r>
              <a:endParaRPr lang="en-US" sz="525" dirty="0">
                <a:latin typeface="Meiryo UI" panose="020B0604030504040204" pitchFamily="34" charset="-128"/>
                <a:ea typeface="Meiryo UI" panose="020B0604030504040204" pitchFamily="34" charset="-128"/>
              </a:endParaRPr>
            </a:p>
          </p:txBody>
        </p:sp>
        <p:sp>
          <p:nvSpPr>
            <p:cNvPr id="21" name="TextBox 20"/>
            <p:cNvSpPr txBox="1"/>
            <p:nvPr/>
          </p:nvSpPr>
          <p:spPr>
            <a:xfrm>
              <a:off x="2783392" y="2725344"/>
              <a:ext cx="818643" cy="507832"/>
            </a:xfrm>
            <a:prstGeom prst="rect">
              <a:avLst/>
            </a:prstGeom>
            <a:noFill/>
          </p:spPr>
          <p:txBody>
            <a:bodyPr wrap="none" rtlCol="0">
              <a:spAutoFit/>
            </a:bodyPr>
            <a:lstStyle/>
            <a:p>
              <a:r>
                <a:rPr lang="ja-JP" altLang="en-US" sz="825" dirty="0">
                  <a:latin typeface="Meiryo UI" panose="020B0604030504040204" pitchFamily="34" charset="-128"/>
                  <a:ea typeface="Meiryo UI" panose="020B0604030504040204" pitchFamily="34" charset="-128"/>
                </a:rPr>
                <a:t>ログイン</a:t>
              </a:r>
              <a:endParaRPr lang="en-US" altLang="ja-JP" sz="825" dirty="0">
                <a:latin typeface="Meiryo UI" panose="020B0604030504040204" pitchFamily="34" charset="-128"/>
                <a:ea typeface="Meiryo UI" panose="020B0604030504040204" pitchFamily="34" charset="-128"/>
              </a:endParaRPr>
            </a:p>
            <a:p>
              <a:r>
                <a:rPr lang="ja-JP" altLang="en-US" sz="825" dirty="0">
                  <a:latin typeface="Meiryo UI" panose="020B0604030504040204" pitchFamily="34" charset="-128"/>
                  <a:ea typeface="Meiryo UI" panose="020B0604030504040204" pitchFamily="34" charset="-128"/>
                </a:rPr>
                <a:t>リクエスト</a:t>
              </a:r>
              <a:endParaRPr lang="en-US" sz="825" dirty="0">
                <a:latin typeface="Meiryo UI" panose="020B0604030504040204" pitchFamily="34" charset="-128"/>
                <a:ea typeface="Meiryo UI" panose="020B0604030504040204" pitchFamily="34" charset="-128"/>
              </a:endParaRPr>
            </a:p>
          </p:txBody>
        </p:sp>
      </p:grpSp>
      <p:pic>
        <p:nvPicPr>
          <p:cNvPr id="22" name="Picture 21"/>
          <p:cNvPicPr>
            <a:picLocks noChangeAspect="1"/>
          </p:cNvPicPr>
          <p:nvPr/>
        </p:nvPicPr>
        <p:blipFill>
          <a:blip r:embed="rId6"/>
          <a:stretch>
            <a:fillRect/>
          </a:stretch>
        </p:blipFill>
        <p:spPr>
          <a:xfrm>
            <a:off x="1450540" y="1516058"/>
            <a:ext cx="532534" cy="441614"/>
          </a:xfrm>
          <a:prstGeom prst="rect">
            <a:avLst/>
          </a:prstGeom>
        </p:spPr>
      </p:pic>
      <p:cxnSp>
        <p:nvCxnSpPr>
          <p:cNvPr id="23" name="Straight Arrow Connector 22"/>
          <p:cNvCxnSpPr>
            <a:stCxn id="18" idx="3"/>
            <a:endCxn id="14" idx="1"/>
          </p:cNvCxnSpPr>
          <p:nvPr/>
        </p:nvCxnSpPr>
        <p:spPr>
          <a:xfrm flipV="1">
            <a:off x="2279599" y="1729091"/>
            <a:ext cx="461108" cy="926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539442" y="1546814"/>
            <a:ext cx="562975" cy="584607"/>
            <a:chOff x="424331" y="2497925"/>
            <a:chExt cx="825698" cy="857423"/>
          </a:xfrm>
        </p:grpSpPr>
        <p:pic>
          <p:nvPicPr>
            <p:cNvPr id="25" name="Picture 24" descr="File:System-users-3.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265" y="2497925"/>
              <a:ext cx="439468" cy="439468"/>
            </a:xfrm>
            <a:prstGeom prst="rect">
              <a:avLst/>
            </a:prstGeom>
          </p:spPr>
        </p:pic>
        <p:sp>
          <p:nvSpPr>
            <p:cNvPr id="26" name="TextBox 25"/>
            <p:cNvSpPr txBox="1"/>
            <p:nvPr/>
          </p:nvSpPr>
          <p:spPr>
            <a:xfrm>
              <a:off x="424331" y="2949083"/>
              <a:ext cx="825698" cy="406265"/>
            </a:xfrm>
            <a:prstGeom prst="rect">
              <a:avLst/>
            </a:prstGeom>
            <a:noFill/>
          </p:spPr>
          <p:txBody>
            <a:bodyPr wrap="none" rtlCol="0">
              <a:spAutoFit/>
            </a:bodyPr>
            <a:lstStyle/>
            <a:p>
              <a:r>
                <a:rPr lang="ja-JP" altLang="en-US" sz="1200" dirty="0">
                  <a:latin typeface="Meiryo UI" panose="020B0604030504040204" pitchFamily="34" charset="-128"/>
                  <a:ea typeface="Meiryo UI" panose="020B0604030504040204" pitchFamily="34" charset="-128"/>
                </a:rPr>
                <a:t>ユーザ</a:t>
              </a:r>
              <a:endParaRPr lang="en-US" sz="675" b="1" dirty="0">
                <a:latin typeface="Meiryo UI" panose="020B0604030504040204" pitchFamily="34" charset="-128"/>
                <a:ea typeface="Meiryo UI" panose="020B0604030504040204" pitchFamily="34" charset="-128"/>
              </a:endParaRPr>
            </a:p>
          </p:txBody>
        </p:sp>
      </p:grpSp>
      <p:grpSp>
        <p:nvGrpSpPr>
          <p:cNvPr id="27" name="Group 26"/>
          <p:cNvGrpSpPr/>
          <p:nvPr/>
        </p:nvGrpSpPr>
        <p:grpSpPr>
          <a:xfrm rot="19697940">
            <a:off x="5945761" y="990902"/>
            <a:ext cx="712310" cy="346249"/>
            <a:chOff x="2825882" y="2325651"/>
            <a:chExt cx="1044718" cy="507832"/>
          </a:xfrm>
        </p:grpSpPr>
        <p:sp>
          <p:nvSpPr>
            <p:cNvPr id="28" name="Flowchart: Connector 27"/>
            <p:cNvSpPr/>
            <p:nvPr/>
          </p:nvSpPr>
          <p:spPr>
            <a:xfrm>
              <a:off x="2825882" y="2514389"/>
              <a:ext cx="195245" cy="198209"/>
            </a:xfrm>
            <a:prstGeom prst="flowChartConnector">
              <a:avLst/>
            </a:prstGeom>
            <a:solidFill>
              <a:srgbClr val="E46C0A"/>
            </a:solidFill>
            <a:ln>
              <a:solidFill>
                <a:srgbClr val="E46C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8" dirty="0">
                  <a:latin typeface="Meiryo UI" panose="020B0604030504040204" pitchFamily="34" charset="-128"/>
                  <a:ea typeface="Meiryo UI" panose="020B0604030504040204" pitchFamily="34" charset="-128"/>
                </a:rPr>
                <a:t>3</a:t>
              </a:r>
              <a:endParaRPr lang="en-US" sz="525" dirty="0">
                <a:latin typeface="Meiryo UI" panose="020B0604030504040204" pitchFamily="34" charset="-128"/>
                <a:ea typeface="Meiryo UI" panose="020B0604030504040204" pitchFamily="34" charset="-128"/>
              </a:endParaRPr>
            </a:p>
          </p:txBody>
        </p:sp>
        <p:sp>
          <p:nvSpPr>
            <p:cNvPr id="29" name="TextBox 28"/>
            <p:cNvSpPr txBox="1"/>
            <p:nvPr/>
          </p:nvSpPr>
          <p:spPr>
            <a:xfrm>
              <a:off x="3051959" y="2325651"/>
              <a:ext cx="818641" cy="507832"/>
            </a:xfrm>
            <a:prstGeom prst="rect">
              <a:avLst/>
            </a:prstGeom>
            <a:noFill/>
          </p:spPr>
          <p:txBody>
            <a:bodyPr wrap="none" rtlCol="0">
              <a:spAutoFit/>
            </a:bodyPr>
            <a:lstStyle/>
            <a:p>
              <a:r>
                <a:rPr lang="ja-JP" altLang="en-US" sz="825" dirty="0">
                  <a:latin typeface="Meiryo UI" panose="020B0604030504040204" pitchFamily="34" charset="-128"/>
                  <a:ea typeface="Meiryo UI" panose="020B0604030504040204" pitchFamily="34" charset="-128"/>
                </a:rPr>
                <a:t>認証</a:t>
              </a:r>
            </a:p>
            <a:p>
              <a:r>
                <a:rPr lang="ja-JP" altLang="en-US" sz="825" dirty="0">
                  <a:latin typeface="Meiryo UI" panose="020B0604030504040204" pitchFamily="34" charset="-128"/>
                  <a:ea typeface="Meiryo UI" panose="020B0604030504040204" pitchFamily="34" charset="-128"/>
                </a:rPr>
                <a:t>リクエスト</a:t>
              </a:r>
              <a:endParaRPr lang="en-US" sz="825" dirty="0">
                <a:latin typeface="Meiryo UI" panose="020B0604030504040204" pitchFamily="34" charset="-128"/>
                <a:ea typeface="Meiryo UI" panose="020B0604030504040204" pitchFamily="34" charset="-128"/>
              </a:endParaRPr>
            </a:p>
          </p:txBody>
        </p:sp>
      </p:grpSp>
      <p:pic>
        <p:nvPicPr>
          <p:cNvPr id="30" name="Picture 29"/>
          <p:cNvPicPr>
            <a:picLocks noChangeAspect="1"/>
          </p:cNvPicPr>
          <p:nvPr/>
        </p:nvPicPr>
        <p:blipFill>
          <a:blip r:embed="rId8"/>
          <a:stretch>
            <a:fillRect/>
          </a:stretch>
        </p:blipFill>
        <p:spPr>
          <a:xfrm>
            <a:off x="6757277" y="955008"/>
            <a:ext cx="214313" cy="448108"/>
          </a:xfrm>
          <a:prstGeom prst="rect">
            <a:avLst/>
          </a:prstGeom>
        </p:spPr>
      </p:pic>
      <p:pic>
        <p:nvPicPr>
          <p:cNvPr id="31" name="Picture 30"/>
          <p:cNvPicPr>
            <a:picLocks noChangeAspect="1"/>
          </p:cNvPicPr>
          <p:nvPr/>
        </p:nvPicPr>
        <p:blipFill>
          <a:blip r:embed="rId9"/>
          <a:stretch>
            <a:fillRect/>
          </a:stretch>
        </p:blipFill>
        <p:spPr>
          <a:xfrm>
            <a:off x="7489769" y="1016275"/>
            <a:ext cx="376670" cy="324716"/>
          </a:xfrm>
          <a:prstGeom prst="rect">
            <a:avLst/>
          </a:prstGeom>
        </p:spPr>
      </p:pic>
      <p:sp>
        <p:nvSpPr>
          <p:cNvPr id="32" name="TextBox 31"/>
          <p:cNvSpPr txBox="1"/>
          <p:nvPr/>
        </p:nvSpPr>
        <p:spPr>
          <a:xfrm>
            <a:off x="6682836" y="1338398"/>
            <a:ext cx="490899" cy="346249"/>
          </a:xfrm>
          <a:prstGeom prst="rect">
            <a:avLst/>
          </a:prstGeom>
          <a:noFill/>
        </p:spPr>
        <p:txBody>
          <a:bodyPr wrap="square" rtlCol="0">
            <a:spAutoFit/>
          </a:bodyPr>
          <a:lstStyle/>
          <a:p>
            <a:r>
              <a:rPr lang="en-US" sz="825" b="1" dirty="0">
                <a:latin typeface="Meiryo UI" panose="020B0604030504040204" pitchFamily="34" charset="-128"/>
                <a:ea typeface="Meiryo UI" panose="020B0604030504040204" pitchFamily="34" charset="-128"/>
              </a:rPr>
              <a:t>ADFS</a:t>
            </a:r>
          </a:p>
          <a:p>
            <a:r>
              <a:rPr lang="ja-JP" altLang="en-US" sz="825" b="1" dirty="0">
                <a:latin typeface="Meiryo UI" panose="020B0604030504040204" pitchFamily="34" charset="-128"/>
                <a:ea typeface="Meiryo UI" panose="020B0604030504040204" pitchFamily="34" charset="-128"/>
              </a:rPr>
              <a:t>サーバ</a:t>
            </a:r>
            <a:endParaRPr lang="en-US" sz="825" b="1" dirty="0">
              <a:latin typeface="Meiryo UI" panose="020B0604030504040204" pitchFamily="34" charset="-128"/>
              <a:ea typeface="Meiryo UI" panose="020B0604030504040204" pitchFamily="34" charset="-128"/>
            </a:endParaRPr>
          </a:p>
        </p:txBody>
      </p:sp>
      <p:sp>
        <p:nvSpPr>
          <p:cNvPr id="33" name="TextBox 32"/>
          <p:cNvSpPr txBox="1"/>
          <p:nvPr/>
        </p:nvSpPr>
        <p:spPr>
          <a:xfrm>
            <a:off x="7455686" y="1326083"/>
            <a:ext cx="575799" cy="213585"/>
          </a:xfrm>
          <a:prstGeom prst="rect">
            <a:avLst/>
          </a:prstGeom>
          <a:noFill/>
        </p:spPr>
        <p:txBody>
          <a:bodyPr wrap="none" rtlCol="0">
            <a:spAutoFit/>
          </a:bodyPr>
          <a:lstStyle/>
          <a:p>
            <a:r>
              <a:rPr lang="ja-JP" altLang="en-US" sz="788" b="1" dirty="0">
                <a:latin typeface="Meiryo UI" panose="020B0604030504040204" pitchFamily="34" charset="-128"/>
                <a:ea typeface="Meiryo UI" panose="020B0604030504040204" pitchFamily="34" charset="-128"/>
              </a:rPr>
              <a:t>竹中</a:t>
            </a:r>
            <a:r>
              <a:rPr lang="en-US" sz="788" b="1" dirty="0">
                <a:latin typeface="Meiryo UI" panose="020B0604030504040204" pitchFamily="34" charset="-128"/>
                <a:ea typeface="Meiryo UI" panose="020B0604030504040204" pitchFamily="34" charset="-128"/>
              </a:rPr>
              <a:t> AD</a:t>
            </a:r>
          </a:p>
        </p:txBody>
      </p:sp>
      <p:grpSp>
        <p:nvGrpSpPr>
          <p:cNvPr id="34" name="Group 33"/>
          <p:cNvGrpSpPr/>
          <p:nvPr/>
        </p:nvGrpSpPr>
        <p:grpSpPr>
          <a:xfrm>
            <a:off x="3867095" y="1403187"/>
            <a:ext cx="1153164" cy="219291"/>
            <a:chOff x="2476503" y="2430946"/>
            <a:chExt cx="1691306" cy="321626"/>
          </a:xfrm>
        </p:grpSpPr>
        <p:sp>
          <p:nvSpPr>
            <p:cNvPr id="35" name="Flowchart: Connector 34"/>
            <p:cNvSpPr/>
            <p:nvPr/>
          </p:nvSpPr>
          <p:spPr>
            <a:xfrm>
              <a:off x="2476503" y="2481275"/>
              <a:ext cx="195245" cy="198209"/>
            </a:xfrm>
            <a:prstGeom prst="flowChartConnector">
              <a:avLst/>
            </a:prstGeom>
            <a:solidFill>
              <a:srgbClr val="0070C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8" dirty="0">
                  <a:latin typeface="Meiryo UI" panose="020B0604030504040204" pitchFamily="34" charset="-128"/>
                  <a:ea typeface="Meiryo UI" panose="020B0604030504040204" pitchFamily="34" charset="-128"/>
                </a:rPr>
                <a:t>2</a:t>
              </a:r>
              <a:endParaRPr lang="en-US" sz="525" dirty="0">
                <a:latin typeface="Meiryo UI" panose="020B0604030504040204" pitchFamily="34" charset="-128"/>
                <a:ea typeface="Meiryo UI" panose="020B0604030504040204" pitchFamily="34" charset="-128"/>
              </a:endParaRPr>
            </a:p>
          </p:txBody>
        </p:sp>
        <p:sp>
          <p:nvSpPr>
            <p:cNvPr id="36" name="TextBox 35"/>
            <p:cNvSpPr txBox="1"/>
            <p:nvPr/>
          </p:nvSpPr>
          <p:spPr>
            <a:xfrm>
              <a:off x="3038824" y="2430946"/>
              <a:ext cx="1128985" cy="321626"/>
            </a:xfrm>
            <a:prstGeom prst="rect">
              <a:avLst/>
            </a:prstGeom>
            <a:noFill/>
            <a:ln w="3175">
              <a:solidFill>
                <a:schemeClr val="bg1"/>
              </a:solidFill>
            </a:ln>
          </p:spPr>
          <p:txBody>
            <a:bodyPr wrap="none" rtlCol="0">
              <a:spAutoFit/>
            </a:bodyPr>
            <a:lstStyle/>
            <a:p>
              <a:r>
                <a:rPr lang="ja-JP" altLang="en-US" sz="825" dirty="0">
                  <a:latin typeface="Meiryo UI" panose="020B0604030504040204" pitchFamily="34" charset="-128"/>
                  <a:ea typeface="Meiryo UI" panose="020B0604030504040204" pitchFamily="34" charset="-128"/>
                </a:rPr>
                <a:t>認証リクエスト</a:t>
              </a:r>
            </a:p>
          </p:txBody>
        </p:sp>
      </p:grpSp>
      <p:grpSp>
        <p:nvGrpSpPr>
          <p:cNvPr id="37" name="Group 36"/>
          <p:cNvGrpSpPr/>
          <p:nvPr/>
        </p:nvGrpSpPr>
        <p:grpSpPr>
          <a:xfrm rot="19734191">
            <a:off x="6058547" y="1383347"/>
            <a:ext cx="917518" cy="346249"/>
            <a:chOff x="2692655" y="2388940"/>
            <a:chExt cx="1345695" cy="507832"/>
          </a:xfrm>
        </p:grpSpPr>
        <p:sp>
          <p:nvSpPr>
            <p:cNvPr id="38" name="Flowchart: Connector 37"/>
            <p:cNvSpPr/>
            <p:nvPr/>
          </p:nvSpPr>
          <p:spPr>
            <a:xfrm>
              <a:off x="2692655" y="2497409"/>
              <a:ext cx="195245" cy="198209"/>
            </a:xfrm>
            <a:prstGeom prst="flowChartConnector">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5" dirty="0">
                  <a:latin typeface="Meiryo UI" panose="020B0604030504040204" pitchFamily="34" charset="-128"/>
                  <a:ea typeface="Meiryo UI" panose="020B0604030504040204" pitchFamily="34" charset="-128"/>
                </a:rPr>
                <a:t>4</a:t>
              </a:r>
            </a:p>
          </p:txBody>
        </p:sp>
        <p:sp>
          <p:nvSpPr>
            <p:cNvPr id="39" name="TextBox 38"/>
            <p:cNvSpPr txBox="1"/>
            <p:nvPr/>
          </p:nvSpPr>
          <p:spPr>
            <a:xfrm>
              <a:off x="2826722" y="2388940"/>
              <a:ext cx="1211628" cy="507832"/>
            </a:xfrm>
            <a:prstGeom prst="rect">
              <a:avLst/>
            </a:prstGeom>
            <a:noFill/>
            <a:ln>
              <a:noFill/>
            </a:ln>
          </p:spPr>
          <p:txBody>
            <a:bodyPr wrap="square" rtlCol="0">
              <a:spAutoFit/>
            </a:bodyPr>
            <a:lstStyle/>
            <a:p>
              <a:r>
                <a:rPr lang="ja-JP" altLang="en-US" sz="825" dirty="0">
                  <a:latin typeface="Meiryo UI" panose="020B0604030504040204" pitchFamily="34" charset="-128"/>
                  <a:ea typeface="Meiryo UI" panose="020B0604030504040204" pitchFamily="34" charset="-128"/>
                </a:rPr>
                <a:t>アクセス</a:t>
              </a:r>
              <a:endParaRPr lang="en-US" altLang="ja-JP" sz="825" dirty="0">
                <a:latin typeface="Meiryo UI" panose="020B0604030504040204" pitchFamily="34" charset="-128"/>
                <a:ea typeface="Meiryo UI" panose="020B0604030504040204" pitchFamily="34" charset="-128"/>
              </a:endParaRPr>
            </a:p>
            <a:p>
              <a:r>
                <a:rPr lang="ja-JP" altLang="en-US" sz="825" dirty="0">
                  <a:latin typeface="Meiryo UI" panose="020B0604030504040204" pitchFamily="34" charset="-128"/>
                  <a:ea typeface="Meiryo UI" panose="020B0604030504040204" pitchFamily="34" charset="-128"/>
                </a:rPr>
                <a:t>トークン発行</a:t>
              </a:r>
              <a:endParaRPr lang="en-US" sz="825" dirty="0">
                <a:latin typeface="Meiryo UI" panose="020B0604030504040204" pitchFamily="34" charset="-128"/>
                <a:ea typeface="Meiryo UI" panose="020B0604030504040204" pitchFamily="34" charset="-128"/>
              </a:endParaRPr>
            </a:p>
          </p:txBody>
        </p:sp>
      </p:grpSp>
      <p:grpSp>
        <p:nvGrpSpPr>
          <p:cNvPr id="40" name="Group 39"/>
          <p:cNvGrpSpPr/>
          <p:nvPr/>
        </p:nvGrpSpPr>
        <p:grpSpPr>
          <a:xfrm>
            <a:off x="3848452" y="1789672"/>
            <a:ext cx="1361006" cy="346249"/>
            <a:chOff x="2385122" y="2515685"/>
            <a:chExt cx="1996141" cy="507830"/>
          </a:xfrm>
        </p:grpSpPr>
        <p:sp>
          <p:nvSpPr>
            <p:cNvPr id="41" name="Flowchart: Connector 40"/>
            <p:cNvSpPr/>
            <p:nvPr/>
          </p:nvSpPr>
          <p:spPr>
            <a:xfrm>
              <a:off x="2385122" y="2545143"/>
              <a:ext cx="195245" cy="198209"/>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8" dirty="0">
                  <a:latin typeface="Meiryo UI" panose="020B0604030504040204" pitchFamily="34" charset="-128"/>
                  <a:ea typeface="Meiryo UI" panose="020B0604030504040204" pitchFamily="34" charset="-128"/>
                </a:rPr>
                <a:t>6</a:t>
              </a:r>
              <a:endParaRPr lang="en-US" sz="525" dirty="0">
                <a:latin typeface="Meiryo UI" panose="020B0604030504040204" pitchFamily="34" charset="-128"/>
                <a:ea typeface="Meiryo UI" panose="020B0604030504040204" pitchFamily="34" charset="-128"/>
              </a:endParaRPr>
            </a:p>
          </p:txBody>
        </p:sp>
        <p:sp>
          <p:nvSpPr>
            <p:cNvPr id="42" name="TextBox 41"/>
            <p:cNvSpPr txBox="1"/>
            <p:nvPr/>
          </p:nvSpPr>
          <p:spPr>
            <a:xfrm>
              <a:off x="2626342" y="2515685"/>
              <a:ext cx="1754921" cy="507830"/>
            </a:xfrm>
            <a:prstGeom prst="rect">
              <a:avLst/>
            </a:prstGeom>
            <a:noFill/>
          </p:spPr>
          <p:txBody>
            <a:bodyPr wrap="square" rtlCol="0">
              <a:spAutoFit/>
            </a:bodyPr>
            <a:lstStyle/>
            <a:p>
              <a:r>
                <a:rPr lang="ja-JP" altLang="en-US" sz="825" dirty="0">
                  <a:latin typeface="Meiryo UI" panose="020B0604030504040204" pitchFamily="34" charset="-128"/>
                  <a:ea typeface="Meiryo UI" panose="020B0604030504040204" pitchFamily="34" charset="-128"/>
                </a:rPr>
                <a:t>クレームを伝播（</a:t>
              </a:r>
              <a:r>
                <a:rPr lang="en-US" altLang="ja-JP" sz="825" dirty="0">
                  <a:latin typeface="Meiryo UI" panose="020B0604030504040204" pitchFamily="34" charset="-128"/>
                  <a:ea typeface="Meiryo UI" panose="020B0604030504040204" pitchFamily="34" charset="-128"/>
                </a:rPr>
                <a:t>JWT</a:t>
              </a:r>
              <a:r>
                <a:rPr lang="ja-JP" altLang="en-US" sz="825" dirty="0">
                  <a:latin typeface="Meiryo UI" panose="020B0604030504040204" pitchFamily="34" charset="-128"/>
                  <a:ea typeface="Meiryo UI" panose="020B0604030504040204" pitchFamily="34" charset="-128"/>
                </a:rPr>
                <a:t>）</a:t>
              </a:r>
              <a:endParaRPr lang="en-US" sz="825" dirty="0">
                <a:latin typeface="Meiryo UI" panose="020B0604030504040204" pitchFamily="34" charset="-128"/>
                <a:ea typeface="Meiryo UI" panose="020B0604030504040204" pitchFamily="34" charset="-128"/>
              </a:endParaRPr>
            </a:p>
          </p:txBody>
        </p:sp>
      </p:grpSp>
      <p:cxnSp>
        <p:nvCxnSpPr>
          <p:cNvPr id="43" name="Straight Arrow Connector 42"/>
          <p:cNvCxnSpPr/>
          <p:nvPr/>
        </p:nvCxnSpPr>
        <p:spPr>
          <a:xfrm>
            <a:off x="3556304" y="1624877"/>
            <a:ext cx="168942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3531659" y="1766055"/>
            <a:ext cx="1689421"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6046435" y="1163288"/>
            <a:ext cx="615516" cy="376226"/>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6039352" y="1292149"/>
            <a:ext cx="605552" cy="361073"/>
          </a:xfrm>
          <a:prstGeom prst="straightConnector1">
            <a:avLst/>
          </a:prstGeom>
          <a:ln w="5715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Flowchart: Magnetic Disk 46"/>
          <p:cNvSpPr/>
          <p:nvPr/>
        </p:nvSpPr>
        <p:spPr>
          <a:xfrm>
            <a:off x="5245725" y="2565811"/>
            <a:ext cx="857969" cy="588582"/>
          </a:xfrm>
          <a:prstGeom prst="flowChartMagneticDisk">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900" dirty="0">
                <a:solidFill>
                  <a:schemeClr val="tx1"/>
                </a:solidFill>
                <a:latin typeface="Meiryo UI" panose="020B0604030504040204" pitchFamily="34" charset="-128"/>
                <a:ea typeface="Meiryo UI" panose="020B0604030504040204" pitchFamily="34" charset="-128"/>
              </a:rPr>
              <a:t>設計ポータル</a:t>
            </a:r>
            <a:r>
              <a:rPr lang="en-US" sz="900" dirty="0">
                <a:solidFill>
                  <a:schemeClr val="tx1"/>
                </a:solidFill>
                <a:latin typeface="Meiryo UI" panose="020B0604030504040204" pitchFamily="34" charset="-128"/>
                <a:ea typeface="Meiryo UI" panose="020B0604030504040204" pitchFamily="34" charset="-128"/>
              </a:rPr>
              <a:t>DB</a:t>
            </a:r>
          </a:p>
        </p:txBody>
      </p:sp>
      <p:sp>
        <p:nvSpPr>
          <p:cNvPr id="48" name="Flowchart: Magnetic Disk 47"/>
          <p:cNvSpPr/>
          <p:nvPr/>
        </p:nvSpPr>
        <p:spPr>
          <a:xfrm>
            <a:off x="7387415" y="2355462"/>
            <a:ext cx="776305" cy="545614"/>
          </a:xfrm>
          <a:prstGeom prst="flowChartMagneticDisk">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900" dirty="0">
                <a:solidFill>
                  <a:schemeClr val="tx1"/>
                </a:solidFill>
                <a:latin typeface="Meiryo UI" panose="020B0604030504040204" pitchFamily="34" charset="-128"/>
                <a:ea typeface="Meiryo UI" panose="020B0604030504040204" pitchFamily="34" charset="-128"/>
              </a:rPr>
              <a:t>ユーザ情報格納庫</a:t>
            </a:r>
            <a:endParaRPr lang="en-US" sz="900" dirty="0">
              <a:solidFill>
                <a:schemeClr val="tx1"/>
              </a:solidFill>
              <a:latin typeface="Meiryo UI" panose="020B0604030504040204" pitchFamily="34" charset="-128"/>
              <a:ea typeface="Meiryo UI" panose="020B0604030504040204" pitchFamily="34" charset="-128"/>
            </a:endParaRPr>
          </a:p>
        </p:txBody>
      </p:sp>
      <p:cxnSp>
        <p:nvCxnSpPr>
          <p:cNvPr id="49" name="Straight Arrow Connector 48"/>
          <p:cNvCxnSpPr/>
          <p:nvPr/>
        </p:nvCxnSpPr>
        <p:spPr>
          <a:xfrm>
            <a:off x="6046435" y="1828054"/>
            <a:ext cx="1310244" cy="644081"/>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flipV="1">
            <a:off x="5975547" y="1925735"/>
            <a:ext cx="1370989" cy="652362"/>
          </a:xfrm>
          <a:prstGeom prst="straightConnector1">
            <a:avLst/>
          </a:prstGeom>
          <a:ln w="571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rot="1577901">
            <a:off x="6307587" y="2035221"/>
            <a:ext cx="1156219" cy="219291"/>
            <a:chOff x="2546131" y="2503997"/>
            <a:chExt cx="1695787" cy="321630"/>
          </a:xfrm>
        </p:grpSpPr>
        <p:sp>
          <p:nvSpPr>
            <p:cNvPr id="52" name="Flowchart: Connector 51"/>
            <p:cNvSpPr/>
            <p:nvPr/>
          </p:nvSpPr>
          <p:spPr>
            <a:xfrm>
              <a:off x="2546131" y="2517470"/>
              <a:ext cx="195245" cy="198209"/>
            </a:xfrm>
            <a:prstGeom prst="flowChartConnector">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8" dirty="0">
                  <a:latin typeface="Meiryo UI" panose="020B0604030504040204" pitchFamily="34" charset="-128"/>
                  <a:ea typeface="Meiryo UI" panose="020B0604030504040204" pitchFamily="34" charset="-128"/>
                </a:rPr>
                <a:t>3</a:t>
              </a:r>
              <a:endParaRPr lang="en-US" sz="525" dirty="0">
                <a:latin typeface="Meiryo UI" panose="020B0604030504040204" pitchFamily="34" charset="-128"/>
                <a:ea typeface="Meiryo UI" panose="020B0604030504040204" pitchFamily="34" charset="-128"/>
              </a:endParaRPr>
            </a:p>
          </p:txBody>
        </p:sp>
        <p:sp>
          <p:nvSpPr>
            <p:cNvPr id="53" name="TextBox 52"/>
            <p:cNvSpPr txBox="1"/>
            <p:nvPr/>
          </p:nvSpPr>
          <p:spPr>
            <a:xfrm rot="55190">
              <a:off x="2774379" y="2503997"/>
              <a:ext cx="1467539" cy="321630"/>
            </a:xfrm>
            <a:prstGeom prst="rect">
              <a:avLst/>
            </a:prstGeom>
            <a:noFill/>
          </p:spPr>
          <p:txBody>
            <a:bodyPr wrap="none" rtlCol="0">
              <a:spAutoFit/>
            </a:bodyPr>
            <a:lstStyle/>
            <a:p>
              <a:r>
                <a:rPr lang="ja-JP" altLang="en-US" sz="825" dirty="0">
                  <a:latin typeface="Meiryo UI" panose="020B0604030504040204" pitchFamily="34" charset="-128"/>
                  <a:ea typeface="Meiryo UI" panose="020B0604030504040204" pitchFamily="34" charset="-128"/>
                </a:rPr>
                <a:t>ユーザ</a:t>
              </a:r>
              <a:r>
                <a:rPr lang="en-US" altLang="ja-JP" sz="825" dirty="0">
                  <a:latin typeface="Meiryo UI" panose="020B0604030504040204" pitchFamily="34" charset="-128"/>
                  <a:ea typeface="Meiryo UI" panose="020B0604030504040204" pitchFamily="34" charset="-128"/>
                </a:rPr>
                <a:t>ID</a:t>
              </a:r>
              <a:r>
                <a:rPr lang="ja-JP" altLang="en-US" sz="825" dirty="0">
                  <a:latin typeface="Meiryo UI" panose="020B0604030504040204" pitchFamily="34" charset="-128"/>
                  <a:ea typeface="Meiryo UI" panose="020B0604030504040204" pitchFamily="34" charset="-128"/>
                </a:rPr>
                <a:t>・</a:t>
              </a:r>
              <a:r>
                <a:rPr lang="en-US" altLang="ja-JP" sz="825" dirty="0">
                  <a:latin typeface="Meiryo UI" panose="020B0604030504040204" pitchFamily="34" charset="-128"/>
                  <a:ea typeface="Meiryo UI" panose="020B0604030504040204" pitchFamily="34" charset="-128"/>
                </a:rPr>
                <a:t>PW</a:t>
              </a:r>
              <a:r>
                <a:rPr lang="ja-JP" altLang="en-US" sz="825" dirty="0">
                  <a:latin typeface="Meiryo UI" panose="020B0604030504040204" pitchFamily="34" charset="-128"/>
                  <a:ea typeface="Meiryo UI" panose="020B0604030504040204" pitchFamily="34" charset="-128"/>
                </a:rPr>
                <a:t>認証</a:t>
              </a:r>
            </a:p>
          </p:txBody>
        </p:sp>
      </p:grpSp>
      <p:grpSp>
        <p:nvGrpSpPr>
          <p:cNvPr id="54" name="Group 53"/>
          <p:cNvGrpSpPr/>
          <p:nvPr/>
        </p:nvGrpSpPr>
        <p:grpSpPr>
          <a:xfrm rot="1214204">
            <a:off x="6076989" y="2298055"/>
            <a:ext cx="1367727" cy="250371"/>
            <a:chOff x="2379678" y="2488865"/>
            <a:chExt cx="2005999" cy="367210"/>
          </a:xfrm>
        </p:grpSpPr>
        <p:sp>
          <p:nvSpPr>
            <p:cNvPr id="55" name="Flowchart: Connector 54"/>
            <p:cNvSpPr/>
            <p:nvPr/>
          </p:nvSpPr>
          <p:spPr>
            <a:xfrm>
              <a:off x="2379678" y="2488865"/>
              <a:ext cx="195245" cy="198209"/>
            </a:xfrm>
            <a:prstGeom prst="flowChartConnector">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8" dirty="0">
                  <a:latin typeface="Meiryo UI" panose="020B0604030504040204" pitchFamily="34" charset="-128"/>
                  <a:ea typeface="Meiryo UI" panose="020B0604030504040204" pitchFamily="34" charset="-128"/>
                </a:rPr>
                <a:t>4</a:t>
              </a:r>
              <a:endParaRPr lang="en-US" sz="525" dirty="0">
                <a:latin typeface="Meiryo UI" panose="020B0604030504040204" pitchFamily="34" charset="-128"/>
                <a:ea typeface="Meiryo UI" panose="020B0604030504040204" pitchFamily="34" charset="-128"/>
              </a:endParaRPr>
            </a:p>
          </p:txBody>
        </p:sp>
        <p:sp>
          <p:nvSpPr>
            <p:cNvPr id="56" name="TextBox 55"/>
            <p:cNvSpPr txBox="1"/>
            <p:nvPr/>
          </p:nvSpPr>
          <p:spPr>
            <a:xfrm rot="289683">
              <a:off x="2528729" y="2534448"/>
              <a:ext cx="1856948" cy="321627"/>
            </a:xfrm>
            <a:prstGeom prst="rect">
              <a:avLst/>
            </a:prstGeom>
            <a:noFill/>
          </p:spPr>
          <p:txBody>
            <a:bodyPr wrap="square" rtlCol="0">
              <a:spAutoFit/>
            </a:bodyPr>
            <a:lstStyle/>
            <a:p>
              <a:r>
                <a:rPr lang="ja-JP" altLang="en-US" sz="825" dirty="0">
                  <a:latin typeface="Meiryo UI" panose="020B0604030504040204" pitchFamily="34" charset="-128"/>
                  <a:ea typeface="Meiryo UI" panose="020B0604030504040204" pitchFamily="34" charset="-128"/>
                </a:rPr>
                <a:t>ユーザー情報を送付</a:t>
              </a:r>
              <a:endParaRPr lang="en-US" sz="825" dirty="0">
                <a:latin typeface="Meiryo UI" panose="020B0604030504040204" pitchFamily="34" charset="-128"/>
                <a:ea typeface="Meiryo UI" panose="020B0604030504040204" pitchFamily="34" charset="-128"/>
              </a:endParaRPr>
            </a:p>
          </p:txBody>
        </p:sp>
      </p:grpSp>
      <p:cxnSp>
        <p:nvCxnSpPr>
          <p:cNvPr id="57" name="Straight Arrow Connector 56"/>
          <p:cNvCxnSpPr>
            <a:cxnSpLocks/>
          </p:cNvCxnSpPr>
          <p:nvPr/>
        </p:nvCxnSpPr>
        <p:spPr>
          <a:xfrm>
            <a:off x="5502148" y="1920496"/>
            <a:ext cx="0" cy="611903"/>
          </a:xfrm>
          <a:prstGeom prst="straightConnector1">
            <a:avLst/>
          </a:prstGeom>
          <a:ln>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3153221" y="1972435"/>
            <a:ext cx="0" cy="1311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3035172" y="1955740"/>
            <a:ext cx="0" cy="1311668"/>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0" name="Right Arrow 59"/>
          <p:cNvSpPr/>
          <p:nvPr/>
        </p:nvSpPr>
        <p:spPr>
          <a:xfrm>
            <a:off x="957246" y="1682888"/>
            <a:ext cx="101209" cy="128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eiryo UI" panose="020B0604030504040204" pitchFamily="34" charset="-128"/>
              <a:ea typeface="Meiryo UI" panose="020B0604030504040204" pitchFamily="34" charset="-128"/>
            </a:endParaRPr>
          </a:p>
        </p:txBody>
      </p:sp>
      <p:sp>
        <p:nvSpPr>
          <p:cNvPr id="61" name="Flowchart: Connector 60"/>
          <p:cNvSpPr/>
          <p:nvPr/>
        </p:nvSpPr>
        <p:spPr>
          <a:xfrm rot="5400000">
            <a:off x="3191402" y="2342805"/>
            <a:ext cx="133121" cy="135143"/>
          </a:xfrm>
          <a:prstGeom prst="flowChartConnector">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8" dirty="0">
                <a:latin typeface="Meiryo UI" panose="020B0604030504040204" pitchFamily="34" charset="-128"/>
                <a:ea typeface="Meiryo UI" panose="020B0604030504040204" pitchFamily="34" charset="-128"/>
              </a:rPr>
              <a:t>7</a:t>
            </a:r>
            <a:endParaRPr lang="en-US" sz="525" dirty="0">
              <a:latin typeface="Meiryo UI" panose="020B0604030504040204" pitchFamily="34" charset="-128"/>
              <a:ea typeface="Meiryo UI" panose="020B0604030504040204" pitchFamily="34" charset="-128"/>
            </a:endParaRPr>
          </a:p>
        </p:txBody>
      </p:sp>
      <p:sp>
        <p:nvSpPr>
          <p:cNvPr id="62" name="Flowchart: Connector 61"/>
          <p:cNvSpPr/>
          <p:nvPr/>
        </p:nvSpPr>
        <p:spPr>
          <a:xfrm rot="5194509">
            <a:off x="2789107" y="2352889"/>
            <a:ext cx="133121" cy="135143"/>
          </a:xfrm>
          <a:prstGeom prst="flowChartConnector">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8" dirty="0">
                <a:latin typeface="Meiryo UI" panose="020B0604030504040204" pitchFamily="34" charset="-128"/>
                <a:ea typeface="Meiryo UI" panose="020B0604030504040204" pitchFamily="34" charset="-128"/>
              </a:rPr>
              <a:t>8</a:t>
            </a:r>
            <a:endParaRPr lang="en-US" sz="525" dirty="0">
              <a:latin typeface="Meiryo UI" panose="020B0604030504040204" pitchFamily="34" charset="-128"/>
              <a:ea typeface="Meiryo UI" panose="020B0604030504040204" pitchFamily="34" charset="-128"/>
            </a:endParaRPr>
          </a:p>
        </p:txBody>
      </p:sp>
      <p:grpSp>
        <p:nvGrpSpPr>
          <p:cNvPr id="63" name="Group 62"/>
          <p:cNvGrpSpPr/>
          <p:nvPr/>
        </p:nvGrpSpPr>
        <p:grpSpPr>
          <a:xfrm rot="16200000">
            <a:off x="4873814" y="1943586"/>
            <a:ext cx="866866" cy="362806"/>
            <a:chOff x="2747873" y="2034041"/>
            <a:chExt cx="1271403" cy="532115"/>
          </a:xfrm>
        </p:grpSpPr>
        <p:sp>
          <p:nvSpPr>
            <p:cNvPr id="64" name="Flowchart: Connector 63"/>
            <p:cNvSpPr/>
            <p:nvPr/>
          </p:nvSpPr>
          <p:spPr>
            <a:xfrm>
              <a:off x="2847395" y="2034041"/>
              <a:ext cx="195245" cy="198209"/>
            </a:xfrm>
            <a:prstGeom prst="flowChartConnector">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8" dirty="0">
                  <a:latin typeface="Meiryo UI" panose="020B0604030504040204" pitchFamily="34" charset="-128"/>
                  <a:ea typeface="Meiryo UI" panose="020B0604030504040204" pitchFamily="34" charset="-128"/>
                </a:rPr>
                <a:t>5</a:t>
              </a:r>
              <a:endParaRPr lang="en-US" sz="525" dirty="0">
                <a:latin typeface="Meiryo UI" panose="020B0604030504040204" pitchFamily="34" charset="-128"/>
                <a:ea typeface="Meiryo UI" panose="020B0604030504040204" pitchFamily="34" charset="-128"/>
              </a:endParaRPr>
            </a:p>
          </p:txBody>
        </p:sp>
        <p:sp>
          <p:nvSpPr>
            <p:cNvPr id="65" name="TextBox 64"/>
            <p:cNvSpPr txBox="1"/>
            <p:nvPr/>
          </p:nvSpPr>
          <p:spPr>
            <a:xfrm>
              <a:off x="2747873" y="2227603"/>
              <a:ext cx="1271403" cy="338553"/>
            </a:xfrm>
            <a:prstGeom prst="rect">
              <a:avLst/>
            </a:prstGeom>
            <a:noFill/>
          </p:spPr>
          <p:txBody>
            <a:bodyPr wrap="square" rtlCol="0">
              <a:spAutoFit/>
            </a:bodyPr>
            <a:lstStyle/>
            <a:p>
              <a:r>
                <a:rPr lang="ja-JP" altLang="en-US" sz="900" dirty="0">
                  <a:latin typeface="Meiryo UI" panose="020B0604030504040204" pitchFamily="34" charset="-128"/>
                  <a:ea typeface="Meiryo UI" panose="020B0604030504040204" pitchFamily="34" charset="-128"/>
                </a:rPr>
                <a:t>許可を取得</a:t>
              </a:r>
              <a:endParaRPr lang="en-US" sz="900" dirty="0">
                <a:latin typeface="Meiryo UI" panose="020B0604030504040204" pitchFamily="34" charset="-128"/>
                <a:ea typeface="Meiryo UI" panose="020B0604030504040204" pitchFamily="34" charset="-128"/>
              </a:endParaRPr>
            </a:p>
          </p:txBody>
        </p:sp>
      </p:grpSp>
      <p:sp>
        <p:nvSpPr>
          <p:cNvPr id="66" name="TextBox 65"/>
          <p:cNvSpPr txBox="1"/>
          <p:nvPr/>
        </p:nvSpPr>
        <p:spPr>
          <a:xfrm>
            <a:off x="6039352" y="3056042"/>
            <a:ext cx="2138727" cy="230832"/>
          </a:xfrm>
          <a:prstGeom prst="rect">
            <a:avLst/>
          </a:prstGeom>
          <a:noFill/>
        </p:spPr>
        <p:txBody>
          <a:bodyPr wrap="none" rtlCol="0">
            <a:spAutoFit/>
          </a:bodyPr>
          <a:lstStyle/>
          <a:p>
            <a:r>
              <a:rPr lang="en-US" sz="900" dirty="0">
                <a:solidFill>
                  <a:schemeClr val="bg1">
                    <a:lumMod val="65000"/>
                  </a:schemeClr>
                </a:solidFill>
                <a:latin typeface="Meiryo UI" panose="020B0604030504040204" pitchFamily="34" charset="-128"/>
                <a:ea typeface="Meiryo UI" panose="020B0604030504040204" pitchFamily="34" charset="-128"/>
                <a:sym typeface="Wingdings" panose="05000000000000000000" pitchFamily="2" charset="2"/>
              </a:rPr>
              <a:t>&lt;-------</a:t>
            </a:r>
            <a:r>
              <a:rPr lang="en-US" sz="900" dirty="0">
                <a:solidFill>
                  <a:schemeClr val="bg1">
                    <a:lumMod val="65000"/>
                  </a:schemeClr>
                </a:solidFill>
                <a:latin typeface="Meiryo UI" panose="020B0604030504040204" pitchFamily="34" charset="-128"/>
                <a:ea typeface="Meiryo UI" panose="020B0604030504040204" pitchFamily="34" charset="-128"/>
              </a:rPr>
              <a:t> </a:t>
            </a:r>
            <a:r>
              <a:rPr lang="ja-JP" altLang="en-US" sz="900" b="1" dirty="0">
                <a:solidFill>
                  <a:schemeClr val="bg1">
                    <a:lumMod val="65000"/>
                  </a:schemeClr>
                </a:solidFill>
                <a:latin typeface="Meiryo UI" panose="020B0604030504040204" pitchFamily="34" charset="-128"/>
                <a:ea typeface="Meiryo UI" panose="020B0604030504040204" pitchFamily="34" charset="-128"/>
              </a:rPr>
              <a:t>外部ユーザフォーム認証</a:t>
            </a:r>
            <a:r>
              <a:rPr lang="en-US" sz="900" dirty="0">
                <a:solidFill>
                  <a:schemeClr val="bg1">
                    <a:lumMod val="65000"/>
                  </a:schemeClr>
                </a:solidFill>
                <a:latin typeface="Meiryo UI" panose="020B0604030504040204" pitchFamily="34" charset="-128"/>
                <a:ea typeface="Meiryo UI" panose="020B0604030504040204" pitchFamily="34" charset="-128"/>
                <a:sym typeface="Wingdings" panose="05000000000000000000" pitchFamily="2" charset="2"/>
              </a:rPr>
              <a:t>-----&gt;</a:t>
            </a:r>
            <a:endParaRPr lang="en-US" sz="900" dirty="0">
              <a:solidFill>
                <a:schemeClr val="bg1">
                  <a:lumMod val="65000"/>
                </a:schemeClr>
              </a:solidFill>
              <a:latin typeface="Meiryo UI" panose="020B0604030504040204" pitchFamily="34" charset="-128"/>
              <a:ea typeface="Meiryo UI" panose="020B0604030504040204" pitchFamily="34" charset="-128"/>
            </a:endParaRPr>
          </a:p>
        </p:txBody>
      </p:sp>
      <p:sp>
        <p:nvSpPr>
          <p:cNvPr id="67" name="TextBox 66"/>
          <p:cNvSpPr txBox="1"/>
          <p:nvPr/>
        </p:nvSpPr>
        <p:spPr>
          <a:xfrm>
            <a:off x="6449618" y="1642265"/>
            <a:ext cx="1856066" cy="230832"/>
          </a:xfrm>
          <a:prstGeom prst="rect">
            <a:avLst/>
          </a:prstGeom>
          <a:noFill/>
        </p:spPr>
        <p:txBody>
          <a:bodyPr wrap="square" rtlCol="0" anchor="ctr">
            <a:spAutoFit/>
          </a:bodyPr>
          <a:lstStyle/>
          <a:p>
            <a:r>
              <a:rPr lang="en-US" sz="600" dirty="0">
                <a:solidFill>
                  <a:schemeClr val="bg1">
                    <a:lumMod val="65000"/>
                  </a:schemeClr>
                </a:solidFill>
                <a:latin typeface="Meiryo UI" panose="020B0604030504040204" pitchFamily="34" charset="-128"/>
                <a:ea typeface="Meiryo UI" panose="020B0604030504040204" pitchFamily="34" charset="-128"/>
                <a:sym typeface="Wingdings" panose="05000000000000000000" pitchFamily="2" charset="2"/>
              </a:rPr>
              <a:t>&lt;------- </a:t>
            </a:r>
            <a:r>
              <a:rPr lang="ja-JP" altLang="en-US" sz="900" b="1" dirty="0">
                <a:solidFill>
                  <a:schemeClr val="bg1">
                    <a:lumMod val="65000"/>
                  </a:schemeClr>
                </a:solidFill>
                <a:latin typeface="Meiryo UI" panose="020B0604030504040204" pitchFamily="34" charset="-128"/>
                <a:ea typeface="Meiryo UI" panose="020B0604030504040204" pitchFamily="34" charset="-128"/>
              </a:rPr>
              <a:t>内部ユーザ</a:t>
            </a:r>
            <a:r>
              <a:rPr lang="en-US" sz="900" b="1" dirty="0">
                <a:solidFill>
                  <a:schemeClr val="bg1">
                    <a:lumMod val="65000"/>
                  </a:schemeClr>
                </a:solidFill>
                <a:latin typeface="Meiryo UI" panose="020B0604030504040204" pitchFamily="34" charset="-128"/>
                <a:ea typeface="Meiryo UI" panose="020B0604030504040204" pitchFamily="34" charset="-128"/>
              </a:rPr>
              <a:t>ADFS </a:t>
            </a:r>
            <a:r>
              <a:rPr lang="ja-JP" altLang="en-US" sz="900" b="1" dirty="0">
                <a:solidFill>
                  <a:schemeClr val="bg1">
                    <a:lumMod val="65000"/>
                  </a:schemeClr>
                </a:solidFill>
                <a:latin typeface="Meiryo UI" panose="020B0604030504040204" pitchFamily="34" charset="-128"/>
                <a:ea typeface="Meiryo UI" panose="020B0604030504040204" pitchFamily="34" charset="-128"/>
              </a:rPr>
              <a:t>認証</a:t>
            </a:r>
            <a:r>
              <a:rPr lang="en-US" sz="600" dirty="0">
                <a:solidFill>
                  <a:schemeClr val="bg1">
                    <a:lumMod val="65000"/>
                  </a:schemeClr>
                </a:solidFill>
                <a:latin typeface="Meiryo UI" panose="020B0604030504040204" pitchFamily="34" charset="-128"/>
                <a:ea typeface="Meiryo UI" panose="020B0604030504040204" pitchFamily="34" charset="-128"/>
              </a:rPr>
              <a:t> </a:t>
            </a:r>
            <a:r>
              <a:rPr lang="en-US" sz="600" dirty="0">
                <a:solidFill>
                  <a:schemeClr val="bg1">
                    <a:lumMod val="65000"/>
                  </a:schemeClr>
                </a:solidFill>
                <a:latin typeface="Meiryo UI" panose="020B0604030504040204" pitchFamily="34" charset="-128"/>
                <a:ea typeface="Meiryo UI" panose="020B0604030504040204" pitchFamily="34" charset="-128"/>
                <a:sym typeface="Wingdings" panose="05000000000000000000" pitchFamily="2" charset="2"/>
              </a:rPr>
              <a:t>---&gt;</a:t>
            </a:r>
            <a:endParaRPr lang="en-US" sz="525" dirty="0">
              <a:solidFill>
                <a:schemeClr val="bg1">
                  <a:lumMod val="65000"/>
                </a:schemeClr>
              </a:solidFill>
              <a:latin typeface="Meiryo UI" panose="020B0604030504040204" pitchFamily="34" charset="-128"/>
              <a:ea typeface="Meiryo UI" panose="020B0604030504040204" pitchFamily="34" charset="-128"/>
            </a:endParaRPr>
          </a:p>
        </p:txBody>
      </p:sp>
      <p:sp>
        <p:nvSpPr>
          <p:cNvPr id="68" name="Left-Right Arrow 67"/>
          <p:cNvSpPr/>
          <p:nvPr/>
        </p:nvSpPr>
        <p:spPr>
          <a:xfrm>
            <a:off x="7041627" y="1123850"/>
            <a:ext cx="400391" cy="80129"/>
          </a:xfrm>
          <a:prstGeom prst="lef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eiryo UI" panose="020B0604030504040204" pitchFamily="34" charset="-128"/>
              <a:ea typeface="Meiryo UI" panose="020B0604030504040204" pitchFamily="34" charset="-128"/>
            </a:endParaRPr>
          </a:p>
        </p:txBody>
      </p:sp>
      <p:sp>
        <p:nvSpPr>
          <p:cNvPr id="75" name="TextBox 74"/>
          <p:cNvSpPr txBox="1"/>
          <p:nvPr/>
        </p:nvSpPr>
        <p:spPr>
          <a:xfrm>
            <a:off x="3120622" y="2508851"/>
            <a:ext cx="444417" cy="731932"/>
          </a:xfrm>
          <a:prstGeom prst="rect">
            <a:avLst/>
          </a:prstGeom>
          <a:noFill/>
        </p:spPr>
        <p:txBody>
          <a:bodyPr vert="vert" wrap="none" rtlCol="0">
            <a:spAutoFit/>
          </a:bodyPr>
          <a:lstStyle/>
          <a:p>
            <a:r>
              <a:rPr lang="ja-JP" altLang="en-US" sz="788" dirty="0">
                <a:latin typeface="Meiryo UI" panose="020B0604030504040204" pitchFamily="34" charset="-128"/>
                <a:ea typeface="Meiryo UI" panose="020B0604030504040204" pitchFamily="34" charset="-128"/>
              </a:rPr>
              <a:t>アクセストークン</a:t>
            </a:r>
            <a:r>
              <a:rPr lang="en-US" sz="788" dirty="0">
                <a:latin typeface="Meiryo UI" panose="020B0604030504040204" pitchFamily="34" charset="-128"/>
                <a:ea typeface="Meiryo UI" panose="020B0604030504040204" pitchFamily="34" charset="-128"/>
              </a:rPr>
              <a:t> </a:t>
            </a:r>
          </a:p>
          <a:p>
            <a:r>
              <a:rPr lang="en-US" sz="900" dirty="0">
                <a:latin typeface="Meiryo UI" panose="020B0604030504040204" pitchFamily="34" charset="-128"/>
                <a:ea typeface="Meiryo UI" panose="020B0604030504040204" pitchFamily="34" charset="-128"/>
              </a:rPr>
              <a:t>+ Payload</a:t>
            </a:r>
          </a:p>
        </p:txBody>
      </p:sp>
      <p:sp>
        <p:nvSpPr>
          <p:cNvPr id="77" name="TextBox 76">
            <a:extLst>
              <a:ext uri="{FF2B5EF4-FFF2-40B4-BE49-F238E27FC236}">
                <a16:creationId xmlns:a16="http://schemas.microsoft.com/office/drawing/2014/main" id="{151E17A0-1AF3-4C69-BBAE-892FE53877EB}"/>
              </a:ext>
            </a:extLst>
          </p:cNvPr>
          <p:cNvSpPr txBox="1"/>
          <p:nvPr/>
        </p:nvSpPr>
        <p:spPr>
          <a:xfrm>
            <a:off x="5205550" y="1304642"/>
            <a:ext cx="829837" cy="230832"/>
          </a:xfrm>
          <a:prstGeom prst="rect">
            <a:avLst/>
          </a:prstGeom>
          <a:noFill/>
        </p:spPr>
        <p:txBody>
          <a:bodyPr wrap="square" rtlCol="0">
            <a:spAutoFit/>
          </a:bodyPr>
          <a:lstStyle/>
          <a:p>
            <a:pPr algn="ctr"/>
            <a:r>
              <a:rPr lang="ja-JP" altLang="en-US" sz="900" dirty="0">
                <a:latin typeface="Meiryo UI" panose="020B0604030504040204" pitchFamily="34" charset="-128"/>
                <a:ea typeface="Meiryo UI" panose="020B0604030504040204" pitchFamily="34" charset="-128"/>
              </a:rPr>
              <a:t>認証サービス</a:t>
            </a:r>
            <a:endParaRPr lang="en-US" sz="900" dirty="0">
              <a:latin typeface="Meiryo UI" panose="020B0604030504040204" pitchFamily="34" charset="-128"/>
              <a:ea typeface="Meiryo UI" panose="020B0604030504040204" pitchFamily="34" charset="-128"/>
            </a:endParaRPr>
          </a:p>
        </p:txBody>
      </p:sp>
      <p:sp>
        <p:nvSpPr>
          <p:cNvPr id="78" name="TextBox 77">
            <a:extLst>
              <a:ext uri="{FF2B5EF4-FFF2-40B4-BE49-F238E27FC236}">
                <a16:creationId xmlns:a16="http://schemas.microsoft.com/office/drawing/2014/main" id="{AF73F7BA-AC27-4C3D-961B-A41FC98AD52E}"/>
              </a:ext>
            </a:extLst>
          </p:cNvPr>
          <p:cNvSpPr txBox="1"/>
          <p:nvPr/>
        </p:nvSpPr>
        <p:spPr>
          <a:xfrm>
            <a:off x="2675272" y="3688393"/>
            <a:ext cx="939599" cy="369332"/>
          </a:xfrm>
          <a:prstGeom prst="rect">
            <a:avLst/>
          </a:prstGeom>
          <a:noFill/>
        </p:spPr>
        <p:txBody>
          <a:bodyPr wrap="square" rtlCol="0">
            <a:spAutoFit/>
          </a:bodyPr>
          <a:lstStyle/>
          <a:p>
            <a:r>
              <a:rPr lang="ja-JP" altLang="en-US" sz="900" dirty="0">
                <a:latin typeface="Meiryo UI" panose="020B0604030504040204" pitchFamily="34" charset="-128"/>
                <a:ea typeface="Meiryo UI" panose="020B0604030504040204" pitchFamily="34" charset="-128"/>
              </a:rPr>
              <a:t>設計ポータル</a:t>
            </a:r>
            <a:r>
              <a:rPr lang="en-US" sz="900" dirty="0">
                <a:latin typeface="Meiryo UI" panose="020B0604030504040204" pitchFamily="34" charset="-128"/>
                <a:ea typeface="Meiryo UI" panose="020B0604030504040204" pitchFamily="34" charset="-128"/>
              </a:rPr>
              <a:t>API</a:t>
            </a:r>
          </a:p>
        </p:txBody>
      </p:sp>
      <p:sp>
        <p:nvSpPr>
          <p:cNvPr id="79" name="TextBox 78">
            <a:extLst>
              <a:ext uri="{FF2B5EF4-FFF2-40B4-BE49-F238E27FC236}">
                <a16:creationId xmlns:a16="http://schemas.microsoft.com/office/drawing/2014/main" id="{2DBCF4B0-ACE6-4659-9BDD-837AFC18F84F}"/>
              </a:ext>
            </a:extLst>
          </p:cNvPr>
          <p:cNvSpPr txBox="1"/>
          <p:nvPr/>
        </p:nvSpPr>
        <p:spPr>
          <a:xfrm>
            <a:off x="2506085" y="1327856"/>
            <a:ext cx="1254211" cy="219291"/>
          </a:xfrm>
          <a:prstGeom prst="rect">
            <a:avLst/>
          </a:prstGeom>
          <a:noFill/>
        </p:spPr>
        <p:txBody>
          <a:bodyPr wrap="square" rtlCol="0">
            <a:spAutoFit/>
          </a:bodyPr>
          <a:lstStyle/>
          <a:p>
            <a:r>
              <a:rPr lang="ja-JP" altLang="en-US" sz="825" dirty="0">
                <a:latin typeface="Meiryo UI" panose="020B0604030504040204" pitchFamily="34" charset="-128"/>
                <a:ea typeface="Meiryo UI" panose="020B0604030504040204" pitchFamily="34" charset="-128"/>
              </a:rPr>
              <a:t>設計ポータル</a:t>
            </a:r>
            <a:r>
              <a:rPr lang="en-US" sz="825" dirty="0">
                <a:latin typeface="Meiryo UI" panose="020B0604030504040204" pitchFamily="34" charset="-128"/>
                <a:ea typeface="Meiryo UI" panose="020B0604030504040204" pitchFamily="34" charset="-128"/>
              </a:rPr>
              <a:t>Web</a:t>
            </a:r>
            <a:r>
              <a:rPr lang="ja-JP" altLang="en-US" sz="825" dirty="0">
                <a:latin typeface="Meiryo UI" panose="020B0604030504040204" pitchFamily="34" charset="-128"/>
                <a:ea typeface="Meiryo UI" panose="020B0604030504040204" pitchFamily="34" charset="-128"/>
              </a:rPr>
              <a:t> </a:t>
            </a:r>
            <a:r>
              <a:rPr lang="en-US" sz="825" dirty="0">
                <a:latin typeface="Meiryo UI" panose="020B0604030504040204" pitchFamily="34" charset="-128"/>
                <a:ea typeface="Meiryo UI" panose="020B0604030504040204" pitchFamily="34" charset="-128"/>
              </a:rPr>
              <a:t>App</a:t>
            </a:r>
          </a:p>
        </p:txBody>
      </p:sp>
      <p:sp>
        <p:nvSpPr>
          <p:cNvPr id="8" name="Rounded Rectangle 7"/>
          <p:cNvSpPr/>
          <p:nvPr/>
        </p:nvSpPr>
        <p:spPr>
          <a:xfrm>
            <a:off x="6542155" y="802669"/>
            <a:ext cx="671469" cy="885347"/>
          </a:xfrm>
          <a:prstGeom prst="roundRect">
            <a:avLst/>
          </a:prstGeom>
          <a:solidFill>
            <a:srgbClr val="FF0000">
              <a:alpha val="10196"/>
            </a:srgbClr>
          </a:solidFill>
          <a:ln w="38100">
            <a:solidFill>
              <a:srgbClr val="FF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200"/>
          </a:p>
        </p:txBody>
      </p:sp>
      <p:sp>
        <p:nvSpPr>
          <p:cNvPr id="9" name="TextBox 8"/>
          <p:cNvSpPr txBox="1"/>
          <p:nvPr/>
        </p:nvSpPr>
        <p:spPr>
          <a:xfrm>
            <a:off x="6224980" y="572174"/>
            <a:ext cx="1377300" cy="276999"/>
          </a:xfrm>
          <a:prstGeom prst="rect">
            <a:avLst/>
          </a:prstGeom>
          <a:noFill/>
        </p:spPr>
        <p:txBody>
          <a:bodyPr wrap="none" rtlCol="0">
            <a:spAutoFit/>
          </a:bodyPr>
          <a:lstStyle/>
          <a:p>
            <a:pPr algn="ctr"/>
            <a:r>
              <a:rPr kumimoji="1" lang="en-US" altLang="ja-JP" sz="1200" b="1" dirty="0">
                <a:latin typeface="Meiryo UI" panose="020B0604030504040204" pitchFamily="34" charset="-128"/>
                <a:ea typeface="Meiryo UI" panose="020B0604030504040204" pitchFamily="34" charset="-128"/>
              </a:rPr>
              <a:t>Azure</a:t>
            </a:r>
            <a:r>
              <a:rPr kumimoji="1" lang="ja-JP" altLang="en-US" sz="1200" b="1" dirty="0">
                <a:latin typeface="Meiryo UI" panose="020B0604030504040204" pitchFamily="34" charset="-128"/>
                <a:ea typeface="Meiryo UI" panose="020B0604030504040204" pitchFamily="34" charset="-128"/>
              </a:rPr>
              <a:t> </a:t>
            </a:r>
            <a:r>
              <a:rPr kumimoji="1" lang="en-US" altLang="ja-JP" sz="1200" b="1" dirty="0">
                <a:latin typeface="Meiryo UI" panose="020B0604030504040204" pitchFamily="34" charset="-128"/>
                <a:ea typeface="Meiryo UI" panose="020B0604030504040204" pitchFamily="34" charset="-128"/>
              </a:rPr>
              <a:t>AD</a:t>
            </a:r>
            <a:r>
              <a:rPr kumimoji="1" lang="ja-JP" altLang="en-US" sz="1200" b="1" dirty="0">
                <a:latin typeface="Meiryo UI" panose="020B0604030504040204" pitchFamily="34" charset="-128"/>
                <a:ea typeface="Meiryo UI" panose="020B0604030504040204" pitchFamily="34" charset="-128"/>
              </a:rPr>
              <a:t>に変更</a:t>
            </a:r>
          </a:p>
        </p:txBody>
      </p:sp>
      <p:grpSp>
        <p:nvGrpSpPr>
          <p:cNvPr id="82" name="Group 81"/>
          <p:cNvGrpSpPr/>
          <p:nvPr/>
        </p:nvGrpSpPr>
        <p:grpSpPr>
          <a:xfrm>
            <a:off x="6486171" y="3437005"/>
            <a:ext cx="1769114" cy="880017"/>
            <a:chOff x="8517684" y="4894728"/>
            <a:chExt cx="2358817" cy="1173356"/>
          </a:xfrm>
        </p:grpSpPr>
        <p:sp>
          <p:nvSpPr>
            <p:cNvPr id="72" name="TextBox 71"/>
            <p:cNvSpPr txBox="1"/>
            <p:nvPr/>
          </p:nvSpPr>
          <p:spPr>
            <a:xfrm>
              <a:off x="9093171" y="4937883"/>
              <a:ext cx="1783330" cy="1046440"/>
            </a:xfrm>
            <a:prstGeom prst="rect">
              <a:avLst/>
            </a:prstGeom>
            <a:noFill/>
            <a:ln w="57150">
              <a:noFill/>
            </a:ln>
          </p:spPr>
          <p:txBody>
            <a:bodyPr wrap="square" rtlCol="0">
              <a:spAutoFit/>
            </a:bodyPr>
            <a:lstStyle/>
            <a:p>
              <a:r>
                <a:rPr lang="ja-JP" altLang="en-US" sz="900" dirty="0">
                  <a:latin typeface="Meiryo UI" panose="020B0604030504040204" pitchFamily="34" charset="-128"/>
                  <a:ea typeface="Meiryo UI" panose="020B0604030504040204" pitchFamily="34" charset="-128"/>
                </a:rPr>
                <a:t>外部ユーザ</a:t>
              </a:r>
              <a:r>
                <a:rPr lang="en-US" altLang="ja-JP" sz="900" dirty="0">
                  <a:latin typeface="Meiryo UI" panose="020B0604030504040204" pitchFamily="34" charset="-128"/>
                  <a:ea typeface="Meiryo UI" panose="020B0604030504040204" pitchFamily="34" charset="-128"/>
                </a:rPr>
                <a:t>/</a:t>
              </a:r>
              <a:r>
                <a:rPr lang="ja-JP" altLang="en-US" sz="900" dirty="0">
                  <a:latin typeface="Meiryo UI" panose="020B0604030504040204" pitchFamily="34" charset="-128"/>
                  <a:ea typeface="Meiryo UI" panose="020B0604030504040204" pitchFamily="34" charset="-128"/>
                </a:rPr>
                <a:t>フォーム認証</a:t>
              </a:r>
              <a:endParaRPr lang="en-US" sz="900" dirty="0">
                <a:latin typeface="Meiryo UI" panose="020B0604030504040204" pitchFamily="34" charset="-128"/>
                <a:ea typeface="Meiryo UI" panose="020B0604030504040204" pitchFamily="34" charset="-128"/>
              </a:endParaRPr>
            </a:p>
            <a:p>
              <a:endParaRPr lang="en-US" sz="900" dirty="0">
                <a:latin typeface="Meiryo UI" panose="020B0604030504040204" pitchFamily="34" charset="-128"/>
                <a:ea typeface="Meiryo UI" panose="020B0604030504040204" pitchFamily="34" charset="-128"/>
              </a:endParaRPr>
            </a:p>
            <a:p>
              <a:r>
                <a:rPr lang="ja-JP" altLang="en-US" sz="900" dirty="0">
                  <a:latin typeface="Meiryo UI" panose="020B0604030504040204" pitchFamily="34" charset="-128"/>
                  <a:ea typeface="Meiryo UI" panose="020B0604030504040204" pitchFamily="34" charset="-128"/>
                </a:rPr>
                <a:t>内部ユーザ認証</a:t>
              </a:r>
              <a:endParaRPr lang="en-US" altLang="ja-JP" sz="900" dirty="0">
                <a:latin typeface="Meiryo UI" panose="020B0604030504040204" pitchFamily="34" charset="-128"/>
                <a:ea typeface="Meiryo UI" panose="020B0604030504040204" pitchFamily="34" charset="-128"/>
              </a:endParaRPr>
            </a:p>
            <a:p>
              <a:endParaRPr lang="en-US" sz="900" dirty="0">
                <a:latin typeface="Meiryo UI" panose="020B0604030504040204" pitchFamily="34" charset="-128"/>
                <a:ea typeface="Meiryo UI" panose="020B0604030504040204" pitchFamily="34" charset="-128"/>
              </a:endParaRPr>
            </a:p>
            <a:p>
              <a:r>
                <a:rPr lang="ja-JP" altLang="en-US" sz="900" dirty="0">
                  <a:latin typeface="Meiryo UI" panose="020B0604030504040204" pitchFamily="34" charset="-128"/>
                  <a:ea typeface="Meiryo UI" panose="020B0604030504040204" pitchFamily="34" charset="-128"/>
                </a:rPr>
                <a:t>共通フロー</a:t>
              </a:r>
              <a:endParaRPr lang="en-US" sz="900" dirty="0">
                <a:latin typeface="Meiryo UI" panose="020B0604030504040204" pitchFamily="34" charset="-128"/>
                <a:ea typeface="Meiryo UI" panose="020B0604030504040204" pitchFamily="34" charset="-128"/>
              </a:endParaRPr>
            </a:p>
          </p:txBody>
        </p:sp>
        <p:cxnSp>
          <p:nvCxnSpPr>
            <p:cNvPr id="73" name="Straight Arrow Connector 72"/>
            <p:cNvCxnSpPr/>
            <p:nvPr/>
          </p:nvCxnSpPr>
          <p:spPr>
            <a:xfrm>
              <a:off x="8620242" y="5084813"/>
              <a:ext cx="497037"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8620242" y="5465223"/>
              <a:ext cx="49703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8614764" y="5821926"/>
              <a:ext cx="49949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8517684" y="4894728"/>
              <a:ext cx="2358816" cy="1173356"/>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grpSp>
      <p:sp>
        <p:nvSpPr>
          <p:cNvPr id="89" name="TextBox 88"/>
          <p:cNvSpPr txBox="1"/>
          <p:nvPr/>
        </p:nvSpPr>
        <p:spPr>
          <a:xfrm>
            <a:off x="534265" y="4078976"/>
            <a:ext cx="4499950" cy="923330"/>
          </a:xfrm>
          <a:prstGeom prst="rect">
            <a:avLst/>
          </a:prstGeom>
          <a:noFill/>
        </p:spPr>
        <p:txBody>
          <a:bodyPr wrap="none" rtlCol="0">
            <a:spAutoFit/>
          </a:bodyPr>
          <a:lstStyle/>
          <a:p>
            <a:r>
              <a:rPr kumimoji="1" lang="ja-JP" altLang="en-US" sz="1080" b="1" dirty="0">
                <a:latin typeface="Meiryo UI" panose="020B0604030504040204" pitchFamily="34" charset="-128"/>
                <a:ea typeface="Meiryo UI" panose="020B0604030504040204" pitchFamily="34" charset="-128"/>
              </a:rPr>
              <a:t>設計ポータル側で必要になると想定される作業</a:t>
            </a:r>
            <a:endParaRPr kumimoji="1" lang="en-US" altLang="ja-JP" sz="1080" b="1" dirty="0">
              <a:latin typeface="Meiryo UI" panose="020B0604030504040204" pitchFamily="34" charset="-128"/>
              <a:ea typeface="Meiryo UI" panose="020B0604030504040204" pitchFamily="34" charset="-128"/>
            </a:endParaRPr>
          </a:p>
          <a:p>
            <a:r>
              <a:rPr kumimoji="1" lang="ja-JP" altLang="en-US" sz="1080" dirty="0">
                <a:latin typeface="Meiryo UI" panose="020B0604030504040204" pitchFamily="34" charset="-128"/>
                <a:ea typeface="Meiryo UI" panose="020B0604030504040204" pitchFamily="34" charset="-128"/>
              </a:rPr>
              <a:t>認証サービスと</a:t>
            </a:r>
            <a:r>
              <a:rPr kumimoji="1" lang="en-US" altLang="ja-JP" sz="1080" dirty="0" err="1">
                <a:latin typeface="Meiryo UI" panose="020B0604030504040204" pitchFamily="34" charset="-128"/>
                <a:ea typeface="Meiryo UI" panose="020B0604030504040204" pitchFamily="34" charset="-128"/>
              </a:rPr>
              <a:t>AzureAD</a:t>
            </a:r>
            <a:r>
              <a:rPr kumimoji="1" lang="ja-JP" altLang="en-US" sz="1080" dirty="0">
                <a:latin typeface="Meiryo UI" panose="020B0604030504040204" pitchFamily="34" charset="-128"/>
                <a:ea typeface="Meiryo UI" panose="020B0604030504040204" pitchFamily="34" charset="-128"/>
              </a:rPr>
              <a:t>の連携方式について、変更を実施する。</a:t>
            </a:r>
            <a:endParaRPr kumimoji="1" lang="en-US" altLang="ja-JP" sz="108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Ø"/>
            </a:pPr>
            <a:r>
              <a:rPr kumimoji="1" lang="ja-JP" altLang="en-US" sz="1080" dirty="0">
                <a:latin typeface="Meiryo UI" panose="020B0604030504040204" pitchFamily="34" charset="-128"/>
                <a:ea typeface="Meiryo UI" panose="020B0604030504040204" pitchFamily="34" charset="-128"/>
              </a:rPr>
              <a:t>認証リクエストの送信方法</a:t>
            </a:r>
            <a:endParaRPr kumimoji="1" lang="en-US" altLang="ja-JP" sz="108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Ø"/>
            </a:pPr>
            <a:r>
              <a:rPr kumimoji="1" lang="ja-JP" altLang="en-US" sz="1080" dirty="0">
                <a:latin typeface="Meiryo UI" panose="020B0604030504040204" pitchFamily="34" charset="-128"/>
                <a:ea typeface="Meiryo UI" panose="020B0604030504040204" pitchFamily="34" charset="-128"/>
              </a:rPr>
              <a:t>アクセストークンの受取方法</a:t>
            </a:r>
            <a:endParaRPr kumimoji="1" lang="en-US" altLang="ja-JP" sz="1080" dirty="0">
              <a:latin typeface="Meiryo UI" panose="020B0604030504040204" pitchFamily="34" charset="-128"/>
              <a:ea typeface="Meiryo UI" panose="020B0604030504040204" pitchFamily="34" charset="-128"/>
            </a:endParaRPr>
          </a:p>
          <a:p>
            <a:r>
              <a:rPr kumimoji="1" lang="ja-JP" altLang="en-US" sz="1080" dirty="0">
                <a:latin typeface="Meiryo UI" panose="020B0604030504040204" pitchFamily="34" charset="-128"/>
                <a:ea typeface="Meiryo UI" panose="020B0604030504040204" pitchFamily="34" charset="-128"/>
              </a:rPr>
              <a:t>他、設計ポータルのアプリケーション側で受け取れる情報に変更があるのか確認。</a:t>
            </a:r>
            <a:endParaRPr kumimoji="1" lang="en-US" altLang="ja-JP" sz="108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87243900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231390" y="27924"/>
            <a:ext cx="8723312" cy="3332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sz="1800" b="1" dirty="0">
                <a:solidFill>
                  <a:srgbClr val="0070C0"/>
                </a:solidFill>
                <a:latin typeface="Meiryo UI" panose="020B0604030504040204" pitchFamily="50" charset="-128"/>
                <a:ea typeface="Meiryo UI" panose="020B0604030504040204" pitchFamily="50" charset="-128"/>
              </a:rPr>
              <a:t>新規ベンダー様対応について、最初に必要となること（</a:t>
            </a:r>
            <a:r>
              <a:rPr lang="en-US" altLang="ja-JP" sz="1800" b="1" dirty="0">
                <a:solidFill>
                  <a:srgbClr val="0070C0"/>
                </a:solidFill>
                <a:latin typeface="Meiryo UI" panose="020B0604030504040204" pitchFamily="50" charset="-128"/>
                <a:ea typeface="Meiryo UI" panose="020B0604030504040204" pitchFamily="50" charset="-128"/>
              </a:rPr>
              <a:t>1/2</a:t>
            </a:r>
            <a:r>
              <a:rPr lang="ja-JP" altLang="en-US" sz="1800" b="1" dirty="0">
                <a:solidFill>
                  <a:srgbClr val="0070C0"/>
                </a:solidFill>
                <a:latin typeface="Meiryo UI" panose="020B0604030504040204" pitchFamily="50" charset="-128"/>
                <a:ea typeface="Meiryo UI" panose="020B0604030504040204" pitchFamily="50" charset="-128"/>
              </a:rPr>
              <a:t>）</a:t>
            </a:r>
          </a:p>
        </p:txBody>
      </p:sp>
      <p:sp>
        <p:nvSpPr>
          <p:cNvPr id="32" name="Rectangle 31"/>
          <p:cNvSpPr/>
          <p:nvPr/>
        </p:nvSpPr>
        <p:spPr>
          <a:xfrm>
            <a:off x="231389" y="361204"/>
            <a:ext cx="8723312" cy="1938992"/>
          </a:xfrm>
          <a:prstGeom prst="rect">
            <a:avLst/>
          </a:prstGeom>
          <a:solidFill>
            <a:schemeClr val="bg1"/>
          </a:solidFill>
          <a:ln>
            <a:noFill/>
          </a:ln>
        </p:spPr>
        <p:txBody>
          <a:bodyPr wrap="square">
            <a:spAutoFit/>
          </a:bodyPr>
          <a:lstStyle/>
          <a:p>
            <a:pPr marL="214313" indent="-214313">
              <a:buFont typeface="Wingdings" panose="05000000000000000000" pitchFamily="2" charset="2"/>
              <a:buChar char="u"/>
            </a:pPr>
            <a:r>
              <a:rPr lang="ja-JP" altLang="en-US" sz="1200" b="1" dirty="0">
                <a:latin typeface="Meiryo UI" panose="020B0604030504040204" pitchFamily="34" charset="-128"/>
                <a:ea typeface="Meiryo UI" panose="020B0604030504040204" pitchFamily="34" charset="-128"/>
              </a:rPr>
              <a:t>環境アクセスには</a:t>
            </a:r>
            <a:r>
              <a:rPr lang="en-US" altLang="ja-JP" sz="1200" b="1" dirty="0">
                <a:latin typeface="Meiryo UI" panose="020B0604030504040204" pitchFamily="34" charset="-128"/>
                <a:ea typeface="Meiryo UI" panose="020B0604030504040204" pitchFamily="34" charset="-128"/>
              </a:rPr>
              <a:t>Global</a:t>
            </a:r>
            <a:r>
              <a:rPr lang="ja-JP" altLang="en-US" sz="1200" b="1" dirty="0">
                <a:latin typeface="Meiryo UI" panose="020B0604030504040204" pitchFamily="34" charset="-128"/>
                <a:ea typeface="Meiryo UI" panose="020B0604030504040204" pitchFamily="34" charset="-128"/>
              </a:rPr>
              <a:t> </a:t>
            </a:r>
            <a:r>
              <a:rPr lang="en-US" altLang="ja-JP" sz="1200" b="1" dirty="0">
                <a:latin typeface="Meiryo UI" panose="020B0604030504040204" pitchFamily="34" charset="-128"/>
                <a:ea typeface="Meiryo UI" panose="020B0604030504040204" pitchFamily="34" charset="-128"/>
              </a:rPr>
              <a:t>IP</a:t>
            </a:r>
            <a:r>
              <a:rPr lang="ja-JP" altLang="en-US" sz="1200" b="1" dirty="0">
                <a:latin typeface="Meiryo UI" panose="020B0604030504040204" pitchFamily="34" charset="-128"/>
                <a:ea typeface="Meiryo UI" panose="020B0604030504040204" pitchFamily="34" charset="-128"/>
              </a:rPr>
              <a:t>の登録が必要</a:t>
            </a:r>
            <a:br>
              <a:rPr lang="en-US" altLang="ja-JP" sz="1200" b="1"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開発、検証、本番各環境にアクセスする際、</a:t>
            </a:r>
            <a:r>
              <a:rPr lang="en-US" altLang="ja-JP" sz="1200" dirty="0">
                <a:latin typeface="Meiryo UI" panose="020B0604030504040204" pitchFamily="34" charset="-128"/>
                <a:ea typeface="Meiryo UI" panose="020B0604030504040204" pitchFamily="34" charset="-128"/>
              </a:rPr>
              <a:t>Global</a:t>
            </a:r>
            <a:r>
              <a:rPr lang="ja-JP" altLang="en-US" sz="1200" dirty="0">
                <a:latin typeface="Meiryo UI" panose="020B0604030504040204" pitchFamily="34" charset="-128"/>
                <a:ea typeface="Meiryo UI" panose="020B0604030504040204" pitchFamily="34" charset="-128"/>
              </a:rPr>
              <a:t> </a:t>
            </a:r>
            <a:r>
              <a:rPr lang="en-US" altLang="ja-JP" sz="1200" dirty="0">
                <a:latin typeface="Meiryo UI" panose="020B0604030504040204" pitchFamily="34" charset="-128"/>
                <a:ea typeface="Meiryo UI" panose="020B0604030504040204" pitchFamily="34" charset="-128"/>
              </a:rPr>
              <a:t>IP</a:t>
            </a:r>
            <a:r>
              <a:rPr lang="ja-JP" altLang="en-US" sz="1200" dirty="0">
                <a:latin typeface="Meiryo UI" panose="020B0604030504040204" pitchFamily="34" charset="-128"/>
                <a:ea typeface="Meiryo UI" panose="020B0604030504040204" pitchFamily="34" charset="-128"/>
              </a:rPr>
              <a:t>の登録が必要。</a:t>
            </a:r>
            <a:br>
              <a:rPr lang="en-US" altLang="ja-JP" sz="1200" b="1"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連絡した</a:t>
            </a:r>
            <a:r>
              <a:rPr lang="en-US" altLang="ja-JP" sz="1200" dirty="0">
                <a:latin typeface="Meiryo UI" panose="020B0604030504040204" pitchFamily="34" charset="-128"/>
                <a:ea typeface="Meiryo UI" panose="020B0604030504040204" pitchFamily="34" charset="-128"/>
              </a:rPr>
              <a:t>Global</a:t>
            </a:r>
            <a:r>
              <a:rPr lang="ja-JP" altLang="en-US" sz="1200" dirty="0">
                <a:latin typeface="Meiryo UI" panose="020B0604030504040204" pitchFamily="34" charset="-128"/>
                <a:ea typeface="Meiryo UI" panose="020B0604030504040204" pitchFamily="34" charset="-128"/>
              </a:rPr>
              <a:t> </a:t>
            </a:r>
            <a:r>
              <a:rPr lang="en-US" altLang="ja-JP" sz="1200" dirty="0">
                <a:latin typeface="Meiryo UI" panose="020B0604030504040204" pitchFamily="34" charset="-128"/>
                <a:ea typeface="Meiryo UI" panose="020B0604030504040204" pitchFamily="34" charset="-128"/>
              </a:rPr>
              <a:t>IP</a:t>
            </a:r>
            <a:r>
              <a:rPr lang="ja-JP" altLang="en-US" sz="1200" dirty="0">
                <a:latin typeface="Meiryo UI" panose="020B0604030504040204" pitchFamily="34" charset="-128"/>
                <a:ea typeface="Meiryo UI" panose="020B0604030504040204" pitchFamily="34" charset="-128"/>
              </a:rPr>
              <a:t>をホワイトリストとし、踏み台サーバ経由で設計ポータルのサービスへアクセス可能となる。</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複数ある場合は、全て連絡。</a:t>
            </a:r>
            <a:r>
              <a:rPr lang="en-US" altLang="ja-JP" sz="1200" dirty="0">
                <a:latin typeface="Meiryo UI" panose="020B0604030504040204" pitchFamily="34" charset="-128"/>
                <a:ea typeface="Meiryo UI" panose="020B0604030504040204" pitchFamily="34" charset="-128"/>
              </a:rPr>
              <a:t>(Infosys</a:t>
            </a:r>
            <a:r>
              <a:rPr lang="ja-JP" altLang="en-US" sz="1200" dirty="0">
                <a:latin typeface="Meiryo UI" panose="020B0604030504040204" pitchFamily="34" charset="-128"/>
                <a:ea typeface="Meiryo UI" panose="020B0604030504040204" pitchFamily="34" charset="-128"/>
              </a:rPr>
              <a:t>経由で</a:t>
            </a:r>
            <a:r>
              <a:rPr lang="en-US" altLang="ja-JP" sz="1200" dirty="0">
                <a:latin typeface="Meiryo UI" panose="020B0604030504040204" pitchFamily="34" charset="-128"/>
                <a:ea typeface="Meiryo UI" panose="020B0604030504040204" pitchFamily="34" charset="-128"/>
              </a:rPr>
              <a:t>G-ICT)</a:t>
            </a: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r>
              <a:rPr lang="en-US" altLang="ja-JP" sz="1200" b="1" dirty="0">
                <a:latin typeface="Meiryo UI" panose="020B0604030504040204" pitchFamily="34" charset="-128"/>
                <a:ea typeface="Meiryo UI" panose="020B0604030504040204" pitchFamily="34" charset="-128"/>
              </a:rPr>
              <a:t>Infosys</a:t>
            </a:r>
            <a:r>
              <a:rPr lang="ja-JP" altLang="en-US" sz="1200" b="1" dirty="0">
                <a:latin typeface="Meiryo UI" panose="020B0604030504040204" pitchFamily="34" charset="-128"/>
                <a:ea typeface="Meiryo UI" panose="020B0604030504040204" pitchFamily="34" charset="-128"/>
              </a:rPr>
              <a:t>及び各ベンダーの</a:t>
            </a:r>
            <a:r>
              <a:rPr lang="en-US" altLang="ja-JP" sz="1200" b="1" dirty="0">
                <a:latin typeface="Meiryo UI" panose="020B0604030504040204" pitchFamily="34" charset="-128"/>
                <a:ea typeface="Meiryo UI" panose="020B0604030504040204" pitchFamily="34" charset="-128"/>
              </a:rPr>
              <a:t>Global</a:t>
            </a:r>
            <a:r>
              <a:rPr lang="ja-JP" altLang="en-US" sz="1200" b="1" dirty="0">
                <a:latin typeface="Meiryo UI" panose="020B0604030504040204" pitchFamily="34" charset="-128"/>
                <a:ea typeface="Meiryo UI" panose="020B0604030504040204" pitchFamily="34" charset="-128"/>
              </a:rPr>
              <a:t> </a:t>
            </a:r>
            <a:r>
              <a:rPr lang="en-US" altLang="ja-JP" sz="1200" b="1" dirty="0">
                <a:latin typeface="Meiryo UI" panose="020B0604030504040204" pitchFamily="34" charset="-128"/>
                <a:ea typeface="Meiryo UI" panose="020B0604030504040204" pitchFamily="34" charset="-128"/>
              </a:rPr>
              <a:t>IP</a:t>
            </a:r>
            <a:r>
              <a:rPr lang="ja-JP" altLang="en-US" sz="1200" b="1" dirty="0">
                <a:latin typeface="Meiryo UI" panose="020B0604030504040204" pitchFamily="34" charset="-128"/>
                <a:ea typeface="Meiryo UI" panose="020B0604030504040204" pitchFamily="34" charset="-128"/>
              </a:rPr>
              <a:t>リスト</a:t>
            </a:r>
            <a:endParaRPr lang="en-US" altLang="ja-JP" sz="1200" b="1" dirty="0">
              <a:latin typeface="Meiryo UI" panose="020B0604030504040204" pitchFamily="34" charset="-128"/>
              <a:ea typeface="Meiryo UI" panose="020B0604030504040204" pitchFamily="34" charset="-128"/>
            </a:endParaRPr>
          </a:p>
        </p:txBody>
      </p:sp>
      <p:graphicFrame>
        <p:nvGraphicFramePr>
          <p:cNvPr id="9" name="Table 8"/>
          <p:cNvGraphicFramePr>
            <a:graphicFrameLocks noGrp="1"/>
          </p:cNvGraphicFramePr>
          <p:nvPr>
            <p:extLst>
              <p:ext uri="{D42A27DB-BD31-4B8C-83A1-F6EECF244321}">
                <p14:modId xmlns:p14="http://schemas.microsoft.com/office/powerpoint/2010/main" val="2994644018"/>
              </p:ext>
            </p:extLst>
          </p:nvPr>
        </p:nvGraphicFramePr>
        <p:xfrm>
          <a:off x="536867" y="1156582"/>
          <a:ext cx="5756986" cy="834390"/>
        </p:xfrm>
        <a:graphic>
          <a:graphicData uri="http://schemas.openxmlformats.org/drawingml/2006/table">
            <a:tbl>
              <a:tblPr firstRow="1" bandRow="1">
                <a:tableStyleId>{5940675A-B579-460E-94D1-54222C63F5DA}</a:tableStyleId>
              </a:tblPr>
              <a:tblGrid>
                <a:gridCol w="967026">
                  <a:extLst>
                    <a:ext uri="{9D8B030D-6E8A-4147-A177-3AD203B41FA5}">
                      <a16:colId xmlns:a16="http://schemas.microsoft.com/office/drawing/2014/main" val="1953082071"/>
                    </a:ext>
                  </a:extLst>
                </a:gridCol>
                <a:gridCol w="1601629">
                  <a:extLst>
                    <a:ext uri="{9D8B030D-6E8A-4147-A177-3AD203B41FA5}">
                      <a16:colId xmlns:a16="http://schemas.microsoft.com/office/drawing/2014/main" val="3494971304"/>
                    </a:ext>
                  </a:extLst>
                </a:gridCol>
                <a:gridCol w="3188331">
                  <a:extLst>
                    <a:ext uri="{9D8B030D-6E8A-4147-A177-3AD203B41FA5}">
                      <a16:colId xmlns:a16="http://schemas.microsoft.com/office/drawing/2014/main" val="4266700332"/>
                    </a:ext>
                  </a:extLst>
                </a:gridCol>
              </a:tblGrid>
              <a:tr h="278130">
                <a:tc>
                  <a:txBody>
                    <a:bodyPr/>
                    <a:lstStyle/>
                    <a:p>
                      <a:pPr algn="ctr"/>
                      <a:r>
                        <a:rPr kumimoji="1" lang="ja-JP" altLang="en-US" sz="1100" b="1" dirty="0">
                          <a:solidFill>
                            <a:schemeClr val="tx1"/>
                          </a:solidFill>
                          <a:latin typeface="Meiryo UI" panose="020B0604030504040204" pitchFamily="34" charset="-128"/>
                          <a:ea typeface="Meiryo UI" panose="020B0604030504040204" pitchFamily="34" charset="-128"/>
                        </a:rPr>
                        <a:t>環境</a:t>
                      </a:r>
                    </a:p>
                  </a:txBody>
                  <a:tcPr marL="68580" marR="68580" marT="34290" marB="34290" anchor="ctr">
                    <a:solidFill>
                      <a:schemeClr val="accent1">
                        <a:lumMod val="20000"/>
                        <a:lumOff val="80000"/>
                      </a:schemeClr>
                    </a:solidFill>
                  </a:tcPr>
                </a:tc>
                <a:tc>
                  <a:txBody>
                    <a:bodyPr/>
                    <a:lstStyle/>
                    <a:p>
                      <a:pPr algn="ctr"/>
                      <a:r>
                        <a:rPr kumimoji="1" lang="ja-JP" altLang="en-US" sz="1100" b="1" dirty="0">
                          <a:solidFill>
                            <a:schemeClr val="tx1"/>
                          </a:solidFill>
                          <a:latin typeface="Meiryo UI" panose="020B0604030504040204" pitchFamily="34" charset="-128"/>
                          <a:ea typeface="Meiryo UI" panose="020B0604030504040204" pitchFamily="34" charset="-128"/>
                        </a:rPr>
                        <a:t>連絡先</a:t>
                      </a:r>
                    </a:p>
                  </a:txBody>
                  <a:tcPr marL="68580" marR="68580" marT="34290" marB="34290" anchor="ctr">
                    <a:solidFill>
                      <a:schemeClr val="accent1">
                        <a:lumMod val="20000"/>
                        <a:lumOff val="80000"/>
                      </a:schemeClr>
                    </a:solidFill>
                  </a:tcPr>
                </a:tc>
                <a:tc>
                  <a:txBody>
                    <a:bodyPr/>
                    <a:lstStyle/>
                    <a:p>
                      <a:pPr algn="ctr"/>
                      <a:r>
                        <a:rPr kumimoji="1" lang="ja-JP" altLang="en-US" sz="1100" b="1" dirty="0">
                          <a:solidFill>
                            <a:schemeClr val="tx1"/>
                          </a:solidFill>
                          <a:latin typeface="Meiryo UI" panose="020B0604030504040204" pitchFamily="34" charset="-128"/>
                          <a:ea typeface="Meiryo UI" panose="020B0604030504040204" pitchFamily="34" charset="-128"/>
                        </a:rPr>
                        <a:t>備考</a:t>
                      </a:r>
                    </a:p>
                  </a:txBody>
                  <a:tcPr marL="68580" marR="68580" marT="34290" marB="34290" anchor="ctr">
                    <a:solidFill>
                      <a:schemeClr val="accent1">
                        <a:lumMod val="20000"/>
                        <a:lumOff val="80000"/>
                      </a:schemeClr>
                    </a:solidFill>
                  </a:tcPr>
                </a:tc>
                <a:extLst>
                  <a:ext uri="{0D108BD9-81ED-4DB2-BD59-A6C34878D82A}">
                    <a16:rowId xmlns:a16="http://schemas.microsoft.com/office/drawing/2014/main" val="2871920139"/>
                  </a:ext>
                </a:extLst>
              </a:tr>
              <a:tr h="278130">
                <a:tc>
                  <a:txBody>
                    <a:bodyPr/>
                    <a:lstStyle/>
                    <a:p>
                      <a:pPr algn="ctr"/>
                      <a:r>
                        <a:rPr kumimoji="1" lang="ja-JP" altLang="en-US" sz="1100" dirty="0">
                          <a:latin typeface="Meiryo UI" panose="020B0604030504040204" pitchFamily="34" charset="-128"/>
                          <a:ea typeface="Meiryo UI" panose="020B0604030504040204" pitchFamily="34" charset="-128"/>
                        </a:rPr>
                        <a:t>開発</a:t>
                      </a:r>
                    </a:p>
                  </a:txBody>
                  <a:tcPr marL="68580" marR="68580" marT="34290" marB="34290" anchor="ctr"/>
                </a:tc>
                <a:tc>
                  <a:txBody>
                    <a:bodyPr/>
                    <a:lstStyle/>
                    <a:p>
                      <a:pPr algn="ctr"/>
                      <a:r>
                        <a:rPr kumimoji="1" lang="en-US" altLang="ja-JP" sz="1100" dirty="0">
                          <a:latin typeface="Meiryo UI" panose="020B0604030504040204" pitchFamily="34" charset="-128"/>
                          <a:ea typeface="Meiryo UI" panose="020B0604030504040204" pitchFamily="34" charset="-128"/>
                        </a:rPr>
                        <a:t>Infosys</a:t>
                      </a:r>
                      <a:endParaRPr kumimoji="1" lang="ja-JP" altLang="en-US" sz="1100" dirty="0">
                        <a:latin typeface="Meiryo UI" panose="020B0604030504040204" pitchFamily="34" charset="-128"/>
                        <a:ea typeface="Meiryo UI" panose="020B0604030504040204" pitchFamily="34" charset="-128"/>
                      </a:endParaRPr>
                    </a:p>
                  </a:txBody>
                  <a:tcPr marL="68580" marR="68580" marT="34290" marB="34290" anchor="ctr"/>
                </a:tc>
                <a:tc>
                  <a:txBody>
                    <a:bodyPr/>
                    <a:lstStyle/>
                    <a:p>
                      <a:pPr algn="l"/>
                      <a:r>
                        <a:rPr kumimoji="1" lang="ja-JP" altLang="en-US" sz="1100" dirty="0">
                          <a:latin typeface="Meiryo UI" panose="020B0604030504040204" pitchFamily="34" charset="-128"/>
                          <a:ea typeface="Meiryo UI" panose="020B0604030504040204" pitchFamily="34" charset="-128"/>
                        </a:rPr>
                        <a:t>踏み台経由でなく、直接入れるサーバの用意が可能</a:t>
                      </a:r>
                    </a:p>
                  </a:txBody>
                  <a:tcPr marL="68580" marR="68580" marT="34290" marB="34290" anchor="ctr"/>
                </a:tc>
                <a:extLst>
                  <a:ext uri="{0D108BD9-81ED-4DB2-BD59-A6C34878D82A}">
                    <a16:rowId xmlns:a16="http://schemas.microsoft.com/office/drawing/2014/main" val="3313077228"/>
                  </a:ext>
                </a:extLst>
              </a:tr>
              <a:tr h="278130">
                <a:tc>
                  <a:txBody>
                    <a:bodyPr/>
                    <a:lstStyle/>
                    <a:p>
                      <a:pPr algn="ctr"/>
                      <a:r>
                        <a:rPr kumimoji="1" lang="ja-JP" altLang="en-US" sz="1100" dirty="0">
                          <a:latin typeface="Meiryo UI" panose="020B0604030504040204" pitchFamily="34" charset="-128"/>
                          <a:ea typeface="Meiryo UI" panose="020B0604030504040204" pitchFamily="34" charset="-128"/>
                        </a:rPr>
                        <a:t>検証・本番</a:t>
                      </a:r>
                    </a:p>
                  </a:txBody>
                  <a:tcPr marL="68580" marR="68580" marT="34290" marB="34290" anchor="ctr"/>
                </a:tc>
                <a:tc>
                  <a:txBody>
                    <a:bodyPr/>
                    <a:lstStyle/>
                    <a:p>
                      <a:pPr algn="ctr"/>
                      <a:r>
                        <a:rPr kumimoji="1" lang="en-US" altLang="ja-JP" sz="1100" dirty="0">
                          <a:latin typeface="Meiryo UI" panose="020B0604030504040204" pitchFamily="34" charset="-128"/>
                          <a:ea typeface="Meiryo UI" panose="020B0604030504040204" pitchFamily="34" charset="-128"/>
                        </a:rPr>
                        <a:t>G-ICT(Infosys</a:t>
                      </a:r>
                      <a:r>
                        <a:rPr kumimoji="1" lang="ja-JP" altLang="en-US" sz="1100" dirty="0">
                          <a:latin typeface="Meiryo UI" panose="020B0604030504040204" pitchFamily="34" charset="-128"/>
                          <a:ea typeface="Meiryo UI" panose="020B0604030504040204" pitchFamily="34" charset="-128"/>
                        </a:rPr>
                        <a:t>経由</a:t>
                      </a:r>
                      <a:r>
                        <a:rPr kumimoji="1" lang="en-US" altLang="ja-JP" sz="1100" dirty="0">
                          <a:latin typeface="Meiryo UI" panose="020B0604030504040204" pitchFamily="34" charset="-128"/>
                          <a:ea typeface="Meiryo UI" panose="020B0604030504040204" pitchFamily="34" charset="-128"/>
                        </a:rPr>
                        <a:t>)</a:t>
                      </a:r>
                      <a:endParaRPr kumimoji="1" lang="ja-JP" altLang="en-US" sz="1100" dirty="0">
                        <a:latin typeface="Meiryo UI" panose="020B0604030504040204" pitchFamily="34" charset="-128"/>
                        <a:ea typeface="Meiryo UI" panose="020B0604030504040204" pitchFamily="34" charset="-128"/>
                      </a:endParaRPr>
                    </a:p>
                  </a:txBody>
                  <a:tcPr marL="68580" marR="68580" marT="34290" marB="34290" anchor="ctr"/>
                </a:tc>
                <a:tc>
                  <a:txBody>
                    <a:bodyPr/>
                    <a:lstStyle/>
                    <a:p>
                      <a:pPr algn="l"/>
                      <a:r>
                        <a:rPr kumimoji="1" lang="ja-JP" altLang="en-US" sz="1100" dirty="0">
                          <a:latin typeface="Meiryo UI" panose="020B0604030504040204" pitchFamily="34" charset="-128"/>
                          <a:ea typeface="Meiryo UI" panose="020B0604030504040204" pitchFamily="34" charset="-128"/>
                        </a:rPr>
                        <a:t>必ず踏み台経由</a:t>
                      </a:r>
                    </a:p>
                  </a:txBody>
                  <a:tcPr marL="68580" marR="68580" marT="34290" marB="34290" anchor="ctr"/>
                </a:tc>
                <a:extLst>
                  <a:ext uri="{0D108BD9-81ED-4DB2-BD59-A6C34878D82A}">
                    <a16:rowId xmlns:a16="http://schemas.microsoft.com/office/drawing/2014/main" val="3389248806"/>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520313233"/>
              </p:ext>
            </p:extLst>
          </p:nvPr>
        </p:nvGraphicFramePr>
        <p:xfrm>
          <a:off x="536867" y="2294330"/>
          <a:ext cx="7551136" cy="2651760"/>
        </p:xfrm>
        <a:graphic>
          <a:graphicData uri="http://schemas.openxmlformats.org/drawingml/2006/table">
            <a:tbl>
              <a:tblPr firstRow="1" bandRow="1">
                <a:tableStyleId>{5940675A-B579-460E-94D1-54222C63F5DA}</a:tableStyleId>
              </a:tblPr>
              <a:tblGrid>
                <a:gridCol w="1955187">
                  <a:extLst>
                    <a:ext uri="{9D8B030D-6E8A-4147-A177-3AD203B41FA5}">
                      <a16:colId xmlns:a16="http://schemas.microsoft.com/office/drawing/2014/main" val="1251566618"/>
                    </a:ext>
                  </a:extLst>
                </a:gridCol>
                <a:gridCol w="2460319">
                  <a:extLst>
                    <a:ext uri="{9D8B030D-6E8A-4147-A177-3AD203B41FA5}">
                      <a16:colId xmlns:a16="http://schemas.microsoft.com/office/drawing/2014/main" val="1110317256"/>
                    </a:ext>
                  </a:extLst>
                </a:gridCol>
                <a:gridCol w="3135630">
                  <a:extLst>
                    <a:ext uri="{9D8B030D-6E8A-4147-A177-3AD203B41FA5}">
                      <a16:colId xmlns:a16="http://schemas.microsoft.com/office/drawing/2014/main" val="4216038429"/>
                    </a:ext>
                  </a:extLst>
                </a:gridCol>
              </a:tblGrid>
              <a:tr h="161980">
                <a:tc>
                  <a:txBody>
                    <a:bodyPr/>
                    <a:lstStyle/>
                    <a:p>
                      <a:pPr algn="ctr"/>
                      <a:r>
                        <a:rPr kumimoji="1" lang="ja-JP" altLang="en-US" sz="1100" b="1" dirty="0">
                          <a:latin typeface="Meiryo UI" panose="020B0604030504040204" pitchFamily="34" charset="-128"/>
                          <a:ea typeface="Meiryo UI" panose="020B0604030504040204" pitchFamily="34" charset="-128"/>
                        </a:rPr>
                        <a:t>ベンダー</a:t>
                      </a:r>
                    </a:p>
                  </a:txBody>
                  <a:tcPr anchor="ctr">
                    <a:solidFill>
                      <a:schemeClr val="accent1">
                        <a:lumMod val="20000"/>
                        <a:lumOff val="80000"/>
                      </a:schemeClr>
                    </a:solidFill>
                  </a:tcPr>
                </a:tc>
                <a:tc>
                  <a:txBody>
                    <a:bodyPr/>
                    <a:lstStyle/>
                    <a:p>
                      <a:pPr algn="ctr"/>
                      <a:r>
                        <a:rPr kumimoji="1" lang="ja-JP" altLang="en-US" sz="1100" b="1" dirty="0">
                          <a:latin typeface="Meiryo UI" panose="020B0604030504040204" pitchFamily="34" charset="-128"/>
                          <a:ea typeface="Meiryo UI" panose="020B0604030504040204" pitchFamily="34" charset="-128"/>
                        </a:rPr>
                        <a:t>グローバル</a:t>
                      </a:r>
                      <a:r>
                        <a:rPr kumimoji="1" lang="en-US" altLang="ja-JP" sz="1100" b="1" dirty="0">
                          <a:latin typeface="Meiryo UI" panose="020B0604030504040204" pitchFamily="34" charset="-128"/>
                          <a:ea typeface="Meiryo UI" panose="020B0604030504040204" pitchFamily="34" charset="-128"/>
                        </a:rPr>
                        <a:t>IP</a:t>
                      </a:r>
                      <a:endParaRPr kumimoji="1" lang="ja-JP" altLang="en-US" sz="1100" b="1" dirty="0">
                        <a:latin typeface="Meiryo UI" panose="020B0604030504040204" pitchFamily="34" charset="-128"/>
                        <a:ea typeface="Meiryo UI" panose="020B0604030504040204" pitchFamily="34" charset="-128"/>
                      </a:endParaRPr>
                    </a:p>
                  </a:txBody>
                  <a:tcPr anchor="ctr">
                    <a:solidFill>
                      <a:schemeClr val="accent1">
                        <a:lumMod val="20000"/>
                        <a:lumOff val="80000"/>
                      </a:schemeClr>
                    </a:solidFill>
                  </a:tcPr>
                </a:tc>
                <a:tc>
                  <a:txBody>
                    <a:bodyPr/>
                    <a:lstStyle/>
                    <a:p>
                      <a:pPr algn="ctr"/>
                      <a:r>
                        <a:rPr kumimoji="1" lang="ja-JP" altLang="en-US" sz="1100" b="1" dirty="0">
                          <a:latin typeface="Meiryo UI" panose="020B0604030504040204" pitchFamily="34" charset="-128"/>
                          <a:ea typeface="Meiryo UI" panose="020B0604030504040204" pitchFamily="34" charset="-128"/>
                        </a:rPr>
                        <a:t>問い合わせ先</a:t>
                      </a:r>
                    </a:p>
                  </a:txBody>
                  <a:tcPr anchor="ctr">
                    <a:solidFill>
                      <a:schemeClr val="accent1">
                        <a:lumMod val="20000"/>
                        <a:lumOff val="80000"/>
                      </a:schemeClr>
                    </a:solidFill>
                  </a:tcPr>
                </a:tc>
                <a:extLst>
                  <a:ext uri="{0D108BD9-81ED-4DB2-BD59-A6C34878D82A}">
                    <a16:rowId xmlns:a16="http://schemas.microsoft.com/office/drawing/2014/main" val="812570779"/>
                  </a:ext>
                </a:extLst>
              </a:tr>
              <a:tr h="371601">
                <a:tc>
                  <a:txBody>
                    <a:bodyPr/>
                    <a:lstStyle/>
                    <a:p>
                      <a:pPr algn="ctr"/>
                      <a:r>
                        <a:rPr kumimoji="1" lang="en-US" altLang="ja-JP" sz="1100" dirty="0">
                          <a:latin typeface="Meiryo UI" panose="020B0604030504040204" pitchFamily="34" charset="-128"/>
                          <a:ea typeface="Meiryo UI" panose="020B0604030504040204" pitchFamily="34" charset="-128"/>
                        </a:rPr>
                        <a:t>Infosys</a:t>
                      </a:r>
                    </a:p>
                  </a:txBody>
                  <a:tcPr anchor="ctr">
                    <a:solidFill>
                      <a:schemeClr val="bg1"/>
                    </a:solidFill>
                  </a:tcPr>
                </a:tc>
                <a:tc>
                  <a:txBody>
                    <a:bodyPr/>
                    <a:lstStyle/>
                    <a:p>
                      <a:pPr algn="l"/>
                      <a:r>
                        <a:rPr kumimoji="1" lang="en-US" altLang="ja-JP" sz="1100" dirty="0">
                          <a:latin typeface="Meiryo UI" panose="020B0604030504040204" pitchFamily="34" charset="-128"/>
                          <a:ea typeface="Meiryo UI" panose="020B0604030504040204" pitchFamily="34" charset="-128"/>
                        </a:rPr>
                        <a:t>122.98.9.226 </a:t>
                      </a:r>
                    </a:p>
                    <a:p>
                      <a:pPr algn="l"/>
                      <a:r>
                        <a:rPr kumimoji="1" lang="en-US" altLang="ja-JP" sz="1100" dirty="0">
                          <a:latin typeface="Meiryo UI" panose="020B0604030504040204" pitchFamily="34" charset="-128"/>
                          <a:ea typeface="Meiryo UI" panose="020B0604030504040204" pitchFamily="34" charset="-128"/>
                        </a:rPr>
                        <a:t>122.98.28.100 </a:t>
                      </a:r>
                    </a:p>
                    <a:p>
                      <a:pPr algn="l"/>
                      <a:r>
                        <a:rPr kumimoji="1" lang="en-US" altLang="ja-JP" sz="1100" dirty="0">
                          <a:latin typeface="Meiryo UI" panose="020B0604030504040204" pitchFamily="34" charset="-128"/>
                          <a:ea typeface="Meiryo UI" panose="020B0604030504040204" pitchFamily="34" charset="-128"/>
                        </a:rPr>
                        <a:t>153.231.218.144</a:t>
                      </a:r>
                      <a:r>
                        <a:rPr kumimoji="1" lang="ja-JP" altLang="en-US" sz="1100" dirty="0">
                          <a:latin typeface="Meiryo UI" panose="020B0604030504040204" pitchFamily="34" charset="-128"/>
                          <a:ea typeface="Meiryo UI" panose="020B0604030504040204" pitchFamily="34" charset="-128"/>
                        </a:rPr>
                        <a:t> </a:t>
                      </a:r>
                      <a:r>
                        <a:rPr kumimoji="1" lang="en-US" altLang="ja-JP" sz="1100" dirty="0">
                          <a:latin typeface="Meiryo UI" panose="020B0604030504040204" pitchFamily="34" charset="-128"/>
                          <a:ea typeface="Meiryo UI" panose="020B0604030504040204" pitchFamily="34" charset="-128"/>
                        </a:rPr>
                        <a:t>(</a:t>
                      </a:r>
                      <a:r>
                        <a:rPr kumimoji="1" lang="ja-JP" altLang="en-US" sz="1100" dirty="0">
                          <a:latin typeface="Meiryo UI" panose="020B0604030504040204" pitchFamily="34" charset="-128"/>
                          <a:ea typeface="Meiryo UI" panose="020B0604030504040204" pitchFamily="34" charset="-128"/>
                        </a:rPr>
                        <a:t>日本オフィス</a:t>
                      </a:r>
                      <a:r>
                        <a:rPr kumimoji="1" lang="en-US" altLang="ja-JP" sz="1100" dirty="0">
                          <a:latin typeface="Meiryo UI" panose="020B0604030504040204" pitchFamily="34" charset="-128"/>
                          <a:ea typeface="Meiryo UI" panose="020B0604030504040204" pitchFamily="34" charset="-128"/>
                        </a:rPr>
                        <a:t>)</a:t>
                      </a:r>
                      <a:endParaRPr kumimoji="1" lang="ja-JP" altLang="en-US" sz="1100" dirty="0">
                        <a:latin typeface="Meiryo UI" panose="020B0604030504040204" pitchFamily="34" charset="-128"/>
                        <a:ea typeface="Meiryo UI" panose="020B0604030504040204" pitchFamily="34" charset="-128"/>
                      </a:endParaRPr>
                    </a:p>
                  </a:txBody>
                  <a:tcPr anchor="ctr">
                    <a:solidFill>
                      <a:schemeClr val="bg1"/>
                    </a:solidFill>
                  </a:tcPr>
                </a:tc>
                <a:tc>
                  <a:txBody>
                    <a:bodyPr/>
                    <a:lstStyle/>
                    <a:p>
                      <a:pPr algn="l"/>
                      <a:r>
                        <a:rPr kumimoji="1" lang="ja-JP" altLang="en-US" sz="1100" dirty="0">
                          <a:latin typeface="Meiryo UI" panose="020B0604030504040204" pitchFamily="34" charset="-128"/>
                          <a:ea typeface="Meiryo UI" panose="020B0604030504040204" pitchFamily="34" charset="-128"/>
                        </a:rPr>
                        <a:t>オフショアのグローバル</a:t>
                      </a:r>
                      <a:r>
                        <a:rPr kumimoji="1" lang="en-US" altLang="ja-JP" sz="1100" dirty="0">
                          <a:latin typeface="Meiryo UI" panose="020B0604030504040204" pitchFamily="34" charset="-128"/>
                          <a:ea typeface="Meiryo UI" panose="020B0604030504040204" pitchFamily="34" charset="-128"/>
                        </a:rPr>
                        <a:t>IP</a:t>
                      </a:r>
                      <a:r>
                        <a:rPr kumimoji="1" lang="ja-JP" altLang="en-US" sz="1100" dirty="0">
                          <a:latin typeface="Meiryo UI" panose="020B0604030504040204" pitchFamily="34" charset="-128"/>
                          <a:ea typeface="Meiryo UI" panose="020B0604030504040204" pitchFamily="34" charset="-128"/>
                        </a:rPr>
                        <a:t>は</a:t>
                      </a:r>
                      <a:r>
                        <a:rPr kumimoji="1" lang="en-US" altLang="ja-JP" sz="1100" dirty="0">
                          <a:latin typeface="Meiryo UI" panose="020B0604030504040204" pitchFamily="34" charset="-128"/>
                          <a:ea typeface="Meiryo UI" panose="020B0604030504040204" pitchFamily="34" charset="-128"/>
                        </a:rPr>
                        <a:t>Siva</a:t>
                      </a:r>
                      <a:r>
                        <a:rPr kumimoji="1" lang="ja-JP" altLang="en-US" sz="1100" dirty="0">
                          <a:latin typeface="Meiryo UI" panose="020B0604030504040204" pitchFamily="34" charset="-128"/>
                          <a:ea typeface="Meiryo UI" panose="020B0604030504040204" pitchFamily="34" charset="-128"/>
                        </a:rPr>
                        <a:t>。</a:t>
                      </a:r>
                      <a:endParaRPr kumimoji="1" lang="en-US" altLang="ja-JP" sz="1100" dirty="0">
                        <a:latin typeface="Meiryo UI" panose="020B0604030504040204" pitchFamily="34" charset="-128"/>
                        <a:ea typeface="Meiryo UI" panose="020B0604030504040204" pitchFamily="34" charset="-128"/>
                      </a:endParaRPr>
                    </a:p>
                    <a:p>
                      <a:pPr algn="l"/>
                      <a:r>
                        <a:rPr kumimoji="1" lang="ja-JP" altLang="en-US" sz="1100" dirty="0">
                          <a:latin typeface="Meiryo UI" panose="020B0604030504040204" pitchFamily="34" charset="-128"/>
                          <a:ea typeface="Meiryo UI" panose="020B0604030504040204" pitchFamily="34" charset="-128"/>
                        </a:rPr>
                        <a:t>日本オフィスは</a:t>
                      </a:r>
                      <a:r>
                        <a:rPr kumimoji="1" lang="en-US" altLang="ja-JP" sz="1100" dirty="0">
                          <a:latin typeface="Meiryo UI" panose="020B0604030504040204" pitchFamily="34" charset="-128"/>
                          <a:ea typeface="Meiryo UI" panose="020B0604030504040204" pitchFamily="34" charset="-128"/>
                        </a:rPr>
                        <a:t>Ajay</a:t>
                      </a:r>
                      <a:r>
                        <a:rPr kumimoji="1" lang="ja-JP" altLang="en-US" sz="1100" dirty="0">
                          <a:latin typeface="Meiryo UI" panose="020B0604030504040204" pitchFamily="34" charset="-128"/>
                          <a:ea typeface="Meiryo UI" panose="020B0604030504040204" pitchFamily="34" charset="-128"/>
                        </a:rPr>
                        <a:t>か</a:t>
                      </a:r>
                      <a:r>
                        <a:rPr kumimoji="1" lang="en-US" altLang="ja-JP" sz="1100" dirty="0">
                          <a:latin typeface="Meiryo UI" panose="020B0604030504040204" pitchFamily="34" charset="-128"/>
                          <a:ea typeface="Meiryo UI" panose="020B0604030504040204" pitchFamily="34" charset="-128"/>
                        </a:rPr>
                        <a:t>IT</a:t>
                      </a:r>
                      <a:r>
                        <a:rPr kumimoji="1" lang="ja-JP" altLang="en-US" sz="1100" dirty="0">
                          <a:latin typeface="Meiryo UI" panose="020B0604030504040204" pitchFamily="34" charset="-128"/>
                          <a:ea typeface="Meiryo UI" panose="020B0604030504040204" pitchFamily="34" charset="-128"/>
                        </a:rPr>
                        <a:t>。</a:t>
                      </a:r>
                    </a:p>
                  </a:txBody>
                  <a:tcPr anchor="ctr">
                    <a:solidFill>
                      <a:schemeClr val="bg1"/>
                    </a:solidFill>
                  </a:tcPr>
                </a:tc>
                <a:extLst>
                  <a:ext uri="{0D108BD9-81ED-4DB2-BD59-A6C34878D82A}">
                    <a16:rowId xmlns:a16="http://schemas.microsoft.com/office/drawing/2014/main" val="750400172"/>
                  </a:ext>
                </a:extLst>
              </a:tr>
              <a:tr h="371601">
                <a:tc>
                  <a:txBody>
                    <a:bodyPr/>
                    <a:lstStyle/>
                    <a:p>
                      <a:pPr algn="ctr"/>
                      <a:r>
                        <a:rPr kumimoji="1" lang="ja-JP" altLang="en-US" sz="1100" dirty="0">
                          <a:latin typeface="Meiryo UI" panose="020B0604030504040204" pitchFamily="34" charset="-128"/>
                          <a:ea typeface="Meiryo UI" panose="020B0604030504040204" pitchFamily="34" charset="-128"/>
                        </a:rPr>
                        <a:t>シスプロ</a:t>
                      </a:r>
                    </a:p>
                  </a:txBody>
                  <a:tcPr anchor="ctr">
                    <a:solidFill>
                      <a:schemeClr val="bg1"/>
                    </a:solidFill>
                  </a:tcPr>
                </a:tc>
                <a:tc>
                  <a:txBody>
                    <a:bodyPr/>
                    <a:lstStyle/>
                    <a:p>
                      <a:pPr algn="l"/>
                      <a:r>
                        <a:rPr kumimoji="1" lang="en-US" altLang="ja-JP" sz="1100" dirty="0">
                          <a:latin typeface="Meiryo UI" panose="020B0604030504040204" pitchFamily="34" charset="-128"/>
                          <a:ea typeface="Meiryo UI" panose="020B0604030504040204" pitchFamily="34" charset="-128"/>
                        </a:rPr>
                        <a:t>124.33.169.62 (</a:t>
                      </a:r>
                      <a:r>
                        <a:rPr kumimoji="1" lang="ja-JP" altLang="en-US" sz="1100" dirty="0">
                          <a:latin typeface="Meiryo UI" panose="020B0604030504040204" pitchFamily="34" charset="-128"/>
                          <a:ea typeface="Meiryo UI" panose="020B0604030504040204" pitchFamily="34" charset="-128"/>
                        </a:rPr>
                        <a:t>シスプロ</a:t>
                      </a:r>
                      <a:r>
                        <a:rPr kumimoji="1" lang="en-US" altLang="ja-JP" sz="1100" dirty="0">
                          <a:latin typeface="Meiryo UI" panose="020B0604030504040204" pitchFamily="34" charset="-128"/>
                          <a:ea typeface="Meiryo UI" panose="020B0604030504040204" pitchFamily="34" charset="-128"/>
                        </a:rPr>
                        <a:t>)</a:t>
                      </a:r>
                    </a:p>
                    <a:p>
                      <a:pPr algn="l"/>
                      <a:r>
                        <a:rPr kumimoji="1" lang="en-US" altLang="ja-JP" sz="1100" dirty="0">
                          <a:latin typeface="Meiryo UI" panose="020B0604030504040204" pitchFamily="34" charset="-128"/>
                          <a:ea typeface="Meiryo UI" panose="020B0604030504040204" pitchFamily="34" charset="-128"/>
                        </a:rPr>
                        <a:t>219.118.188.49</a:t>
                      </a:r>
                      <a:r>
                        <a:rPr kumimoji="1" lang="ja-JP" altLang="en-US" sz="1100" dirty="0">
                          <a:latin typeface="Meiryo UI" panose="020B0604030504040204" pitchFamily="34" charset="-128"/>
                          <a:ea typeface="Meiryo UI" panose="020B0604030504040204" pitchFamily="34" charset="-128"/>
                        </a:rPr>
                        <a:t> </a:t>
                      </a:r>
                      <a:r>
                        <a:rPr kumimoji="1" lang="en-US" altLang="ja-JP" sz="1100" dirty="0">
                          <a:latin typeface="Meiryo UI" panose="020B0604030504040204" pitchFamily="34" charset="-128"/>
                          <a:ea typeface="Meiryo UI" panose="020B0604030504040204" pitchFamily="34" charset="-128"/>
                        </a:rPr>
                        <a:t>(</a:t>
                      </a:r>
                      <a:r>
                        <a:rPr kumimoji="1" lang="ja-JP" altLang="en-US" sz="1100" dirty="0">
                          <a:latin typeface="Meiryo UI" panose="020B0604030504040204" pitchFamily="34" charset="-128"/>
                          <a:ea typeface="Meiryo UI" panose="020B0604030504040204" pitchFamily="34" charset="-128"/>
                        </a:rPr>
                        <a:t>協力会社</a:t>
                      </a:r>
                      <a:r>
                        <a:rPr kumimoji="1" lang="en-US" altLang="ja-JP" sz="1100" dirty="0">
                          <a:latin typeface="Meiryo UI" panose="020B0604030504040204" pitchFamily="34" charset="-128"/>
                          <a:ea typeface="Meiryo UI" panose="020B0604030504040204" pitchFamily="34" charset="-128"/>
                        </a:rPr>
                        <a:t>1)</a:t>
                      </a:r>
                    </a:p>
                    <a:p>
                      <a:pPr algn="l"/>
                      <a:r>
                        <a:rPr kumimoji="1" lang="en-US" altLang="ja-JP" sz="1100" dirty="0">
                          <a:latin typeface="Meiryo UI" panose="020B0604030504040204" pitchFamily="34" charset="-128"/>
                          <a:ea typeface="Meiryo UI" panose="020B0604030504040204" pitchFamily="34" charset="-128"/>
                        </a:rPr>
                        <a:t>122.211.45.90</a:t>
                      </a:r>
                      <a:r>
                        <a:rPr kumimoji="1" lang="ja-JP" altLang="en-US" sz="1100" dirty="0">
                          <a:latin typeface="Meiryo UI" panose="020B0604030504040204" pitchFamily="34" charset="-128"/>
                          <a:ea typeface="Meiryo UI" panose="020B0604030504040204" pitchFamily="34" charset="-128"/>
                        </a:rPr>
                        <a:t> </a:t>
                      </a:r>
                      <a:r>
                        <a:rPr kumimoji="1" lang="en-US" altLang="ja-JP" sz="1100" dirty="0">
                          <a:latin typeface="Meiryo UI" panose="020B0604030504040204" pitchFamily="34" charset="-128"/>
                          <a:ea typeface="Meiryo UI" panose="020B0604030504040204" pitchFamily="34" charset="-128"/>
                        </a:rPr>
                        <a:t>(</a:t>
                      </a:r>
                      <a:r>
                        <a:rPr kumimoji="1" lang="ja-JP" altLang="en-US" sz="1100" dirty="0">
                          <a:latin typeface="Meiryo UI" panose="020B0604030504040204" pitchFamily="34" charset="-128"/>
                          <a:ea typeface="Meiryo UI" panose="020B0604030504040204" pitchFamily="34" charset="-128"/>
                        </a:rPr>
                        <a:t>協力会社</a:t>
                      </a:r>
                      <a:r>
                        <a:rPr kumimoji="1" lang="en-US" altLang="ja-JP" sz="1100" dirty="0">
                          <a:latin typeface="Meiryo UI" panose="020B0604030504040204" pitchFamily="34" charset="-128"/>
                          <a:ea typeface="Meiryo UI" panose="020B0604030504040204" pitchFamily="34" charset="-128"/>
                        </a:rPr>
                        <a:t>2)</a:t>
                      </a:r>
                    </a:p>
                  </a:txBody>
                  <a:tcPr anchor="ct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100" dirty="0">
                          <a:latin typeface="Meiryo UI" panose="020B0604030504040204" pitchFamily="34" charset="-128"/>
                          <a:ea typeface="Meiryo UI" panose="020B0604030504040204" pitchFamily="34" charset="-128"/>
                        </a:rPr>
                        <a:t>岩見様 </a:t>
                      </a:r>
                      <a:r>
                        <a:rPr kumimoji="1" lang="en-US" altLang="ja-JP" sz="1100" dirty="0">
                          <a:latin typeface="Meiryo UI" panose="020B0604030504040204" pitchFamily="34" charset="-128"/>
                          <a:ea typeface="Meiryo UI" panose="020B0604030504040204" pitchFamily="34" charset="-128"/>
                        </a:rPr>
                        <a:t>&lt;t_iwami@syspro-net.co.jp&gt;</a:t>
                      </a:r>
                    </a:p>
                  </a:txBody>
                  <a:tcPr anchor="ctr">
                    <a:solidFill>
                      <a:schemeClr val="bg1"/>
                    </a:solidFill>
                  </a:tcPr>
                </a:tc>
                <a:extLst>
                  <a:ext uri="{0D108BD9-81ED-4DB2-BD59-A6C34878D82A}">
                    <a16:rowId xmlns:a16="http://schemas.microsoft.com/office/drawing/2014/main" val="3088762926"/>
                  </a:ext>
                </a:extLst>
              </a:tr>
              <a:tr h="161980">
                <a:tc>
                  <a:txBody>
                    <a:bodyPr/>
                    <a:lstStyle/>
                    <a:p>
                      <a:pPr algn="ctr"/>
                      <a:r>
                        <a:rPr kumimoji="1" lang="ja-JP" altLang="en-US" sz="1100" dirty="0">
                          <a:latin typeface="Meiryo UI" panose="020B0604030504040204" pitchFamily="34" charset="-128"/>
                          <a:ea typeface="Meiryo UI" panose="020B0604030504040204" pitchFamily="34" charset="-128"/>
                        </a:rPr>
                        <a:t>福井コンピュータグループ</a:t>
                      </a:r>
                    </a:p>
                  </a:txBody>
                  <a:tcPr anchor="ct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dirty="0">
                          <a:latin typeface="Meiryo UI" panose="020B0604030504040204" pitchFamily="34" charset="-128"/>
                          <a:ea typeface="Meiryo UI" panose="020B0604030504040204" pitchFamily="34" charset="-128"/>
                        </a:rPr>
                        <a:t>153.153.209.103</a:t>
                      </a:r>
                    </a:p>
                  </a:txBody>
                  <a:tcPr anchor="ct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100" dirty="0">
                          <a:latin typeface="Meiryo UI" panose="020B0604030504040204" pitchFamily="34" charset="-128"/>
                          <a:ea typeface="Meiryo UI" panose="020B0604030504040204" pitchFamily="34" charset="-128"/>
                        </a:rPr>
                        <a:t>濱元様</a:t>
                      </a:r>
                      <a:r>
                        <a:rPr kumimoji="1" lang="en-US" altLang="ja-JP" sz="1100" dirty="0">
                          <a:latin typeface="Meiryo UI" panose="020B0604030504040204" pitchFamily="34" charset="-128"/>
                          <a:ea typeface="Meiryo UI" panose="020B0604030504040204" pitchFamily="34" charset="-128"/>
                        </a:rPr>
                        <a:t> &lt;hamamoto.t@fcgr.jp&gt;</a:t>
                      </a:r>
                    </a:p>
                  </a:txBody>
                  <a:tcPr anchor="ctr">
                    <a:solidFill>
                      <a:schemeClr val="bg1"/>
                    </a:solidFill>
                  </a:tcPr>
                </a:tc>
                <a:extLst>
                  <a:ext uri="{0D108BD9-81ED-4DB2-BD59-A6C34878D82A}">
                    <a16:rowId xmlns:a16="http://schemas.microsoft.com/office/drawing/2014/main" val="3852560918"/>
                  </a:ext>
                </a:extLst>
              </a:tr>
              <a:tr h="161980">
                <a:tc>
                  <a:txBody>
                    <a:bodyPr/>
                    <a:lstStyle/>
                    <a:p>
                      <a:pPr algn="ctr"/>
                      <a:r>
                        <a:rPr kumimoji="1" lang="ja-JP" altLang="en-US" sz="1100" dirty="0">
                          <a:latin typeface="Meiryo UI" panose="020B0604030504040204" pitchFamily="34" charset="-128"/>
                          <a:ea typeface="Meiryo UI" panose="020B0604030504040204" pitchFamily="34" charset="-128"/>
                        </a:rPr>
                        <a:t>生活産業</a:t>
                      </a:r>
                    </a:p>
                  </a:txBody>
                  <a:tcPr anchor="ctr">
                    <a:solidFill>
                      <a:schemeClr val="bg1"/>
                    </a:solidFill>
                  </a:tcPr>
                </a:tc>
                <a:tc>
                  <a:txBody>
                    <a:bodyPr/>
                    <a:lstStyle/>
                    <a:p>
                      <a:pPr algn="l"/>
                      <a:r>
                        <a:rPr kumimoji="1" lang="en-US" altLang="ja-JP" sz="1100" dirty="0">
                          <a:latin typeface="Meiryo UI" panose="020B0604030504040204" pitchFamily="34" charset="-128"/>
                          <a:ea typeface="Meiryo UI" panose="020B0604030504040204" pitchFamily="34" charset="-128"/>
                        </a:rPr>
                        <a:t>124.110.63.111</a:t>
                      </a:r>
                    </a:p>
                  </a:txBody>
                  <a:tcPr anchor="ctr">
                    <a:solidFill>
                      <a:schemeClr val="bg1"/>
                    </a:solidFill>
                  </a:tcPr>
                </a:tc>
                <a:tc>
                  <a:txBody>
                    <a:bodyPr/>
                    <a:lstStyle/>
                    <a:p>
                      <a:pPr algn="l"/>
                      <a:r>
                        <a:rPr kumimoji="1" lang="ja-JP" altLang="en-US" sz="1100" dirty="0">
                          <a:latin typeface="Meiryo UI" panose="020B0604030504040204" pitchFamily="34" charset="-128"/>
                          <a:ea typeface="Meiryo UI" panose="020B0604030504040204" pitchFamily="34" charset="-128"/>
                        </a:rPr>
                        <a:t>山田様</a:t>
                      </a:r>
                      <a:r>
                        <a:rPr kumimoji="1" lang="en-US" altLang="ja-JP" sz="1100" dirty="0">
                          <a:latin typeface="Meiryo UI" panose="020B0604030504040204" pitchFamily="34" charset="-128"/>
                          <a:ea typeface="Meiryo UI" panose="020B0604030504040204" pitchFamily="34" charset="-128"/>
                        </a:rPr>
                        <a:t> &lt;yamada@epcot.co.jp&gt;</a:t>
                      </a:r>
                    </a:p>
                  </a:txBody>
                  <a:tcPr anchor="ctr">
                    <a:solidFill>
                      <a:schemeClr val="bg1"/>
                    </a:solidFill>
                  </a:tcPr>
                </a:tc>
                <a:extLst>
                  <a:ext uri="{0D108BD9-81ED-4DB2-BD59-A6C34878D82A}">
                    <a16:rowId xmlns:a16="http://schemas.microsoft.com/office/drawing/2014/main" val="2465028054"/>
                  </a:ext>
                </a:extLst>
              </a:tr>
              <a:tr h="161980">
                <a:tc>
                  <a:txBody>
                    <a:bodyPr/>
                    <a:lstStyle/>
                    <a:p>
                      <a:pPr algn="ctr"/>
                      <a:r>
                        <a:rPr kumimoji="1" lang="en-US" altLang="ja-JP" sz="1100" dirty="0">
                          <a:latin typeface="Meiryo UI" panose="020B0604030504040204" pitchFamily="34" charset="-128"/>
                          <a:ea typeface="Meiryo UI" panose="020B0604030504040204" pitchFamily="34" charset="-128"/>
                        </a:rPr>
                        <a:t>CCT</a:t>
                      </a:r>
                    </a:p>
                  </a:txBody>
                  <a:tcPr anchor="ct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dirty="0">
                          <a:latin typeface="Meiryo UI" panose="020B0604030504040204" pitchFamily="34" charset="-128"/>
                          <a:ea typeface="Meiryo UI" panose="020B0604030504040204" pitchFamily="34" charset="-128"/>
                        </a:rPr>
                        <a:t>157.205.93.210</a:t>
                      </a:r>
                    </a:p>
                  </a:txBody>
                  <a:tcPr anchor="ct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100" dirty="0">
                          <a:latin typeface="Meiryo UI" panose="020B0604030504040204" pitchFamily="34" charset="-128"/>
                          <a:ea typeface="Meiryo UI" panose="020B0604030504040204" pitchFamily="34" charset="-128"/>
                        </a:rPr>
                        <a:t>石原様 </a:t>
                      </a:r>
                      <a:r>
                        <a:rPr kumimoji="1" lang="en-US" altLang="ja-JP" sz="1100" dirty="0">
                          <a:latin typeface="Meiryo UI" panose="020B0604030504040204" pitchFamily="34" charset="-128"/>
                          <a:ea typeface="Meiryo UI" panose="020B0604030504040204" pitchFamily="34" charset="-128"/>
                        </a:rPr>
                        <a:t>&lt;masataka.ishihara@cct-inc.co.jp&gt;</a:t>
                      </a:r>
                    </a:p>
                  </a:txBody>
                  <a:tcPr anchor="ctr">
                    <a:solidFill>
                      <a:schemeClr val="bg1"/>
                    </a:solidFill>
                  </a:tcPr>
                </a:tc>
                <a:extLst>
                  <a:ext uri="{0D108BD9-81ED-4DB2-BD59-A6C34878D82A}">
                    <a16:rowId xmlns:a16="http://schemas.microsoft.com/office/drawing/2014/main" val="1677063587"/>
                  </a:ext>
                </a:extLst>
              </a:tr>
              <a:tr h="266790">
                <a:tc>
                  <a:txBody>
                    <a:bodyPr/>
                    <a:lstStyle/>
                    <a:p>
                      <a:pPr algn="ctr"/>
                      <a:r>
                        <a:rPr kumimoji="1" lang="en-US" altLang="ja-JP" sz="1100" dirty="0">
                          <a:latin typeface="Meiryo UI" panose="020B0604030504040204" pitchFamily="34" charset="-128"/>
                          <a:ea typeface="Meiryo UI" panose="020B0604030504040204" pitchFamily="34" charset="-128"/>
                        </a:rPr>
                        <a:t>LVA</a:t>
                      </a:r>
                    </a:p>
                  </a:txBody>
                  <a:tcPr anchor="ct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dirty="0">
                          <a:latin typeface="Meiryo UI" panose="020B0604030504040204" pitchFamily="34" charset="-128"/>
                          <a:ea typeface="Meiryo UI" panose="020B0604030504040204" pitchFamily="34" charset="-128"/>
                        </a:rPr>
                        <a:t>13.67.131.48</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dirty="0">
                          <a:latin typeface="Meiryo UI" panose="020B0604030504040204" pitchFamily="34" charset="-128"/>
                          <a:ea typeface="Meiryo UI" panose="020B0604030504040204" pitchFamily="34" charset="-128"/>
                        </a:rPr>
                        <a:t>65.52.203.97</a:t>
                      </a:r>
                    </a:p>
                  </a:txBody>
                  <a:tcPr anchor="ct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100" dirty="0">
                          <a:latin typeface="Meiryo UI" panose="020B0604030504040204" pitchFamily="34" charset="-128"/>
                          <a:ea typeface="Meiryo UI" panose="020B0604030504040204" pitchFamily="34" charset="-128"/>
                        </a:rPr>
                        <a:t>奥田様 </a:t>
                      </a:r>
                      <a:r>
                        <a:rPr kumimoji="1" lang="en-US" altLang="ja-JP" sz="1100" dirty="0">
                          <a:latin typeface="Meiryo UI" panose="020B0604030504040204" pitchFamily="34" charset="-128"/>
                          <a:ea typeface="Meiryo UI" panose="020B0604030504040204" pitchFamily="34" charset="-128"/>
                        </a:rPr>
                        <a:t>&lt;hokuda@linkvision-japan.com&gt;</a:t>
                      </a:r>
                    </a:p>
                  </a:txBody>
                  <a:tcPr anchor="ctr">
                    <a:solidFill>
                      <a:schemeClr val="bg1"/>
                    </a:solidFill>
                  </a:tcPr>
                </a:tc>
                <a:extLst>
                  <a:ext uri="{0D108BD9-81ED-4DB2-BD59-A6C34878D82A}">
                    <a16:rowId xmlns:a16="http://schemas.microsoft.com/office/drawing/2014/main" val="1535955788"/>
                  </a:ext>
                </a:extLst>
              </a:tr>
            </a:tbl>
          </a:graphicData>
        </a:graphic>
      </p:graphicFrame>
    </p:spTree>
    <p:extLst>
      <p:ext uri="{BB962C8B-B14F-4D97-AF65-F5344CB8AC3E}">
        <p14:creationId xmlns:p14="http://schemas.microsoft.com/office/powerpoint/2010/main" val="207346759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231390" y="27924"/>
            <a:ext cx="8723312" cy="3332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sz="1800" b="1" dirty="0">
                <a:solidFill>
                  <a:srgbClr val="0070C0"/>
                </a:solidFill>
                <a:latin typeface="Meiryo UI" panose="020B0604030504040204" pitchFamily="50" charset="-128"/>
                <a:ea typeface="Meiryo UI" panose="020B0604030504040204" pitchFamily="50" charset="-128"/>
              </a:rPr>
              <a:t>新規ベンダー様対応について、最初に必要となること（</a:t>
            </a:r>
            <a:r>
              <a:rPr lang="en-US" altLang="ja-JP" sz="1800" b="1" dirty="0">
                <a:solidFill>
                  <a:srgbClr val="0070C0"/>
                </a:solidFill>
                <a:latin typeface="Meiryo UI" panose="020B0604030504040204" pitchFamily="50" charset="-128"/>
                <a:ea typeface="Meiryo UI" panose="020B0604030504040204" pitchFamily="50" charset="-128"/>
              </a:rPr>
              <a:t>2/2</a:t>
            </a:r>
            <a:r>
              <a:rPr lang="ja-JP" altLang="en-US" sz="1800" b="1" dirty="0">
                <a:solidFill>
                  <a:srgbClr val="0070C0"/>
                </a:solidFill>
                <a:latin typeface="Meiryo UI" panose="020B0604030504040204" pitchFamily="50" charset="-128"/>
                <a:ea typeface="Meiryo UI" panose="020B0604030504040204" pitchFamily="50" charset="-128"/>
              </a:rPr>
              <a:t>）</a:t>
            </a:r>
          </a:p>
        </p:txBody>
      </p:sp>
      <p:sp>
        <p:nvSpPr>
          <p:cNvPr id="32" name="Rectangle 31"/>
          <p:cNvSpPr/>
          <p:nvPr/>
        </p:nvSpPr>
        <p:spPr>
          <a:xfrm>
            <a:off x="231389" y="361204"/>
            <a:ext cx="8723312" cy="3046988"/>
          </a:xfrm>
          <a:prstGeom prst="rect">
            <a:avLst/>
          </a:prstGeom>
          <a:solidFill>
            <a:schemeClr val="bg1"/>
          </a:solidFill>
          <a:ln>
            <a:noFill/>
          </a:ln>
        </p:spPr>
        <p:txBody>
          <a:bodyPr wrap="square">
            <a:spAutoFit/>
          </a:bodyPr>
          <a:lstStyle/>
          <a:p>
            <a:pPr marL="214313" indent="-214313">
              <a:buFont typeface="Wingdings" panose="05000000000000000000" pitchFamily="2" charset="2"/>
              <a:buChar char="u"/>
            </a:pPr>
            <a:r>
              <a:rPr lang="ja-JP" altLang="en-US" sz="1200" b="1" dirty="0">
                <a:latin typeface="Meiryo UI" panose="020B0604030504040204" pitchFamily="34" charset="-128"/>
                <a:ea typeface="Meiryo UI" panose="020B0604030504040204" pitchFamily="34" charset="-128"/>
              </a:rPr>
              <a:t>コンテナへのデプロイ用などで</a:t>
            </a:r>
            <a:r>
              <a:rPr lang="en-US" altLang="ja-JP" sz="1200" b="1" dirty="0">
                <a:latin typeface="Meiryo UI" panose="020B0604030504040204" pitchFamily="34" charset="-128"/>
                <a:ea typeface="Meiryo UI" panose="020B0604030504040204" pitchFamily="34" charset="-128"/>
              </a:rPr>
              <a:t>AWS</a:t>
            </a:r>
            <a:r>
              <a:rPr lang="ja-JP" altLang="en-US" sz="1200" b="1" dirty="0">
                <a:latin typeface="Meiryo UI" panose="020B0604030504040204" pitchFamily="34" charset="-128"/>
                <a:ea typeface="Meiryo UI" panose="020B0604030504040204" pitchFamily="34" charset="-128"/>
              </a:rPr>
              <a:t>の</a:t>
            </a:r>
            <a:r>
              <a:rPr lang="en-US" altLang="ja-JP" sz="1200" b="1" dirty="0">
                <a:latin typeface="Meiryo UI" panose="020B0604030504040204" pitchFamily="34" charset="-128"/>
                <a:ea typeface="Meiryo UI" panose="020B0604030504040204" pitchFamily="34" charset="-128"/>
              </a:rPr>
              <a:t>IAM</a:t>
            </a:r>
            <a:r>
              <a:rPr lang="ja-JP" altLang="en-US" sz="1200" b="1" dirty="0">
                <a:latin typeface="Meiryo UI" panose="020B0604030504040204" pitchFamily="34" charset="-128"/>
                <a:ea typeface="Meiryo UI" panose="020B0604030504040204" pitchFamily="34" charset="-128"/>
              </a:rPr>
              <a:t>ユーザー登録</a:t>
            </a:r>
            <a:br>
              <a:rPr lang="en-US" altLang="ja-JP" sz="1200" b="1" dirty="0">
                <a:latin typeface="Meiryo UI" panose="020B0604030504040204" pitchFamily="34" charset="-128"/>
                <a:ea typeface="Meiryo UI" panose="020B0604030504040204" pitchFamily="34" charset="-128"/>
              </a:rPr>
            </a:br>
            <a:r>
              <a:rPr lang="en-US" altLang="ja-JP" sz="1200" dirty="0">
                <a:latin typeface="Meiryo UI" panose="020B0604030504040204" pitchFamily="34" charset="-128"/>
                <a:ea typeface="Meiryo UI" panose="020B0604030504040204" pitchFamily="34" charset="-128"/>
              </a:rPr>
              <a:t>IAM</a:t>
            </a:r>
            <a:r>
              <a:rPr lang="ja-JP" altLang="en-US" sz="1200" dirty="0">
                <a:latin typeface="Meiryo UI" panose="020B0604030504040204" pitchFamily="34" charset="-128"/>
                <a:ea typeface="Meiryo UI" panose="020B0604030504040204" pitchFamily="34" charset="-128"/>
              </a:rPr>
              <a:t>ユーザー登録が必要。</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これは</a:t>
            </a:r>
            <a:r>
              <a:rPr lang="en-US" altLang="ja-JP" sz="1200" dirty="0">
                <a:latin typeface="Meiryo UI" panose="020B0604030504040204" pitchFamily="34" charset="-128"/>
                <a:ea typeface="Meiryo UI" panose="020B0604030504040204" pitchFamily="34" charset="-128"/>
              </a:rPr>
              <a:t>Infosys</a:t>
            </a:r>
            <a:r>
              <a:rPr lang="ja-JP" altLang="en-US" sz="1200" dirty="0">
                <a:latin typeface="Meiryo UI" panose="020B0604030504040204" pitchFamily="34" charset="-128"/>
                <a:ea typeface="Meiryo UI" panose="020B0604030504040204" pitchFamily="34" charset="-128"/>
              </a:rPr>
              <a:t>経由で</a:t>
            </a:r>
            <a:r>
              <a:rPr lang="en-US" altLang="ja-JP" sz="1200" dirty="0">
                <a:latin typeface="Meiryo UI" panose="020B0604030504040204" pitchFamily="34" charset="-128"/>
                <a:ea typeface="Meiryo UI" panose="020B0604030504040204" pitchFamily="34" charset="-128"/>
              </a:rPr>
              <a:t>G-ICT</a:t>
            </a:r>
            <a:r>
              <a:rPr lang="ja-JP" altLang="en-US" sz="1200" dirty="0">
                <a:latin typeface="Meiryo UI" panose="020B0604030504040204" pitchFamily="34" charset="-128"/>
                <a:ea typeface="Meiryo UI" panose="020B0604030504040204" pitchFamily="34" charset="-128"/>
              </a:rPr>
              <a:t>に申請するもので、ベンダー様ごとに人数を連絡する。</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パワーユーザーは、ベンダーごとに原則</a:t>
            </a:r>
            <a:r>
              <a:rPr lang="en-US" altLang="ja-JP" sz="1200" dirty="0">
                <a:latin typeface="Meiryo UI" panose="020B0604030504040204" pitchFamily="34" charset="-128"/>
                <a:ea typeface="Meiryo UI" panose="020B0604030504040204" pitchFamily="34" charset="-128"/>
              </a:rPr>
              <a:t>2</a:t>
            </a:r>
            <a:r>
              <a:rPr lang="ja-JP" altLang="en-US" sz="1200" dirty="0">
                <a:latin typeface="Meiryo UI" panose="020B0604030504040204" pitchFamily="34" charset="-128"/>
                <a:ea typeface="Meiryo UI" panose="020B0604030504040204" pitchFamily="34" charset="-128"/>
              </a:rPr>
              <a:t>人まで作成可能で、残りは開発ユーザー。</a:t>
            </a:r>
            <a:endParaRPr lang="en-US" altLang="ja-JP" sz="1200" dirty="0">
              <a:latin typeface="Meiryo UI" panose="020B0604030504040204" pitchFamily="34" charset="-128"/>
              <a:ea typeface="Meiryo UI" panose="020B0604030504040204" pitchFamily="34" charset="-128"/>
            </a:endParaRPr>
          </a:p>
          <a:p>
            <a:pPr marL="346075" indent="-114300"/>
            <a:r>
              <a:rPr lang="en-US" altLang="ja-JP" sz="1200" dirty="0">
                <a:latin typeface="Meiryo UI" panose="020B0604030504040204" pitchFamily="34" charset="-128"/>
                <a:ea typeface="Meiryo UI" panose="020B0604030504040204" pitchFamily="34" charset="-128"/>
              </a:rPr>
              <a:t>※3</a:t>
            </a:r>
            <a:r>
              <a:rPr lang="ja-JP" altLang="en-US" sz="1200" dirty="0">
                <a:latin typeface="Meiryo UI" panose="020B0604030504040204" pitchFamily="34" charset="-128"/>
                <a:ea typeface="Meiryo UI" panose="020B0604030504040204" pitchFamily="34" charset="-128"/>
              </a:rPr>
              <a:t>ヶ月毎のパスワード変更及び棚卸が必要で、要</a:t>
            </a: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不要となったユーザーは追加</a:t>
            </a: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削除する必要あり。</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棚卸は</a:t>
            </a:r>
            <a:r>
              <a:rPr lang="en-US" altLang="ja-JP" sz="1200" dirty="0">
                <a:latin typeface="Meiryo UI" panose="020B0604030504040204" pitchFamily="34" charset="-128"/>
                <a:ea typeface="Meiryo UI" panose="020B0604030504040204" pitchFamily="34" charset="-128"/>
              </a:rPr>
              <a:t>3</a:t>
            </a:r>
            <a:r>
              <a:rPr lang="ja-JP" altLang="en-US" sz="1200" dirty="0">
                <a:latin typeface="Meiryo UI" panose="020B0604030504040204" pitchFamily="34" charset="-128"/>
                <a:ea typeface="Meiryo UI" panose="020B0604030504040204" pitchFamily="34" charset="-128"/>
              </a:rPr>
              <a:t>ヶ月ごとに実施するが、追加</a:t>
            </a: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削除は適宜可能。</a:t>
            </a:r>
            <a:br>
              <a:rPr lang="en-US" altLang="ja-JP" sz="1200" dirty="0">
                <a:latin typeface="Meiryo UI" panose="020B0604030504040204" pitchFamily="34" charset="-128"/>
                <a:ea typeface="Meiryo UI" panose="020B0604030504040204" pitchFamily="34" charset="-128"/>
              </a:rPr>
            </a:br>
            <a:r>
              <a:rPr lang="en-US" altLang="ja-JP" sz="1200" dirty="0">
                <a:latin typeface="Meiryo UI" panose="020B0604030504040204" pitchFamily="34" charset="-128"/>
                <a:ea typeface="Meiryo UI" panose="020B0604030504040204" pitchFamily="34" charset="-128"/>
              </a:rPr>
              <a:t>IAM</a:t>
            </a:r>
            <a:r>
              <a:rPr lang="ja-JP" altLang="en-US" sz="1200" dirty="0">
                <a:latin typeface="Meiryo UI" panose="020B0604030504040204" pitchFamily="34" charset="-128"/>
                <a:ea typeface="Meiryo UI" panose="020B0604030504040204" pitchFamily="34" charset="-128"/>
              </a:rPr>
              <a:t>ユーザーを持つ全ベンダーに実施する必要があります。レポートは、</a:t>
            </a:r>
            <a:r>
              <a:rPr lang="en-US" altLang="ja-JP" sz="1200" dirty="0">
                <a:latin typeface="Meiryo UI" panose="020B0604030504040204" pitchFamily="34" charset="-128"/>
                <a:ea typeface="Meiryo UI" panose="020B0604030504040204" pitchFamily="34" charset="-128"/>
              </a:rPr>
              <a:t>2019</a:t>
            </a:r>
            <a:r>
              <a:rPr lang="ja-JP" altLang="en-US" sz="1200" dirty="0">
                <a:latin typeface="Meiryo UI" panose="020B0604030504040204" pitchFamily="34" charset="-128"/>
                <a:ea typeface="Meiryo UI" panose="020B0604030504040204" pitchFamily="34" charset="-128"/>
              </a:rPr>
              <a:t>は千田様、佐藤様に</a:t>
            </a:r>
            <a:r>
              <a:rPr lang="en-US" altLang="ja-JP" sz="1200" dirty="0">
                <a:latin typeface="Meiryo UI" panose="020B0604030504040204" pitchFamily="34" charset="-128"/>
                <a:ea typeface="Meiryo UI" panose="020B0604030504040204" pitchFamily="34" charset="-128"/>
              </a:rPr>
              <a:t>Teams</a:t>
            </a:r>
            <a:r>
              <a:rPr lang="ja-JP" altLang="en-US" sz="1200" dirty="0">
                <a:latin typeface="Meiryo UI" panose="020B0604030504040204" pitchFamily="34" charset="-128"/>
                <a:ea typeface="Meiryo UI" panose="020B0604030504040204" pitchFamily="34" charset="-128"/>
              </a:rPr>
              <a:t>あるいは</a:t>
            </a:r>
            <a:r>
              <a:rPr lang="en-US" altLang="ja-JP" sz="1200" dirty="0">
                <a:latin typeface="Meiryo UI" panose="020B0604030504040204" pitchFamily="34" charset="-128"/>
                <a:ea typeface="Meiryo UI" panose="020B0604030504040204" pitchFamily="34" charset="-128"/>
              </a:rPr>
              <a:t>G-ICT</a:t>
            </a:r>
            <a:r>
              <a:rPr lang="ja-JP" altLang="en-US" sz="1200" dirty="0">
                <a:latin typeface="Meiryo UI" panose="020B0604030504040204" pitchFamily="34" charset="-128"/>
                <a:ea typeface="Meiryo UI" panose="020B0604030504040204" pitchFamily="34" charset="-128"/>
              </a:rPr>
              <a:t>定例で提示。</a:t>
            </a:r>
            <a:endParaRPr lang="en-US" altLang="ja-JP" sz="1200" dirty="0">
              <a:latin typeface="Meiryo UI" panose="020B0604030504040204" pitchFamily="34" charset="-128"/>
              <a:ea typeface="Meiryo UI" panose="020B0604030504040204" pitchFamily="34" charset="-128"/>
            </a:endParaRPr>
          </a:p>
          <a:p>
            <a:pPr marL="346075" indent="-114300"/>
            <a:endParaRPr lang="en-US" altLang="ja-JP" sz="1200" dirty="0">
              <a:latin typeface="Meiryo UI" panose="020B0604030504040204" pitchFamily="34" charset="-128"/>
              <a:ea typeface="Meiryo UI" panose="020B0604030504040204" pitchFamily="34" charset="-128"/>
            </a:endParaRPr>
          </a:p>
          <a:p>
            <a:pPr marL="346075" indent="-114300"/>
            <a:endParaRPr lang="en-US" altLang="ja-JP" sz="1200" dirty="0">
              <a:latin typeface="Meiryo UI" panose="020B0604030504040204" pitchFamily="34" charset="-128"/>
              <a:ea typeface="Meiryo UI" panose="020B0604030504040204" pitchFamily="34" charset="-128"/>
            </a:endParaRPr>
          </a:p>
          <a:p>
            <a:pPr marL="346075" indent="-114300"/>
            <a:endParaRPr lang="en-US" altLang="ja-JP" sz="1200" dirty="0">
              <a:latin typeface="Meiryo UI" panose="020B0604030504040204" pitchFamily="34" charset="-128"/>
              <a:ea typeface="Meiryo UI" panose="020B0604030504040204" pitchFamily="34" charset="-128"/>
            </a:endParaRPr>
          </a:p>
          <a:p>
            <a:pPr marL="346075" indent="-114300"/>
            <a:endParaRPr lang="en-US" altLang="ja-JP" sz="1200" dirty="0">
              <a:latin typeface="Meiryo UI" panose="020B0604030504040204" pitchFamily="34" charset="-128"/>
              <a:ea typeface="Meiryo UI" panose="020B0604030504040204" pitchFamily="34" charset="-128"/>
            </a:endParaRPr>
          </a:p>
          <a:p>
            <a:pPr marL="346075" indent="-114300"/>
            <a:endParaRPr lang="en-US" altLang="ja-JP" sz="1200" dirty="0">
              <a:latin typeface="Meiryo UI" panose="020B0604030504040204" pitchFamily="34" charset="-128"/>
              <a:ea typeface="Meiryo UI" panose="020B0604030504040204" pitchFamily="34" charset="-128"/>
            </a:endParaRPr>
          </a:p>
          <a:p>
            <a:pPr marL="173038" indent="-173038">
              <a:buFont typeface="Wingdings" panose="05000000000000000000" pitchFamily="2" charset="2"/>
              <a:buChar char="u"/>
            </a:pPr>
            <a:r>
              <a:rPr lang="ja-JP" altLang="en-US" sz="1200" b="1" dirty="0">
                <a:latin typeface="Meiryo UI" panose="020B0604030504040204" pitchFamily="34" charset="-128"/>
                <a:ea typeface="Meiryo UI" panose="020B0604030504040204" pitchFamily="34" charset="-128"/>
              </a:rPr>
              <a:t>設計ポータル内部連携</a:t>
            </a:r>
            <a:r>
              <a:rPr lang="en-US" altLang="ja-JP" sz="1200" b="1" dirty="0">
                <a:latin typeface="Meiryo UI" panose="020B0604030504040204" pitchFamily="34" charset="-128"/>
                <a:ea typeface="Meiryo UI" panose="020B0604030504040204" pitchFamily="34" charset="-128"/>
              </a:rPr>
              <a:t>(API)</a:t>
            </a:r>
            <a:r>
              <a:rPr lang="ja-JP" altLang="en-US" sz="1200" b="1" dirty="0">
                <a:latin typeface="Meiryo UI" panose="020B0604030504040204" pitchFamily="34" charset="-128"/>
                <a:ea typeface="Meiryo UI" panose="020B0604030504040204" pitchFamily="34" charset="-128"/>
              </a:rPr>
              <a:t>は</a:t>
            </a:r>
            <a:r>
              <a:rPr lang="en-US" altLang="ja-JP" sz="1200" b="1" dirty="0">
                <a:latin typeface="Meiryo UI" panose="020B0604030504040204" pitchFamily="34" charset="-128"/>
                <a:ea typeface="Meiryo UI" panose="020B0604030504040204" pitchFamily="34" charset="-128"/>
              </a:rPr>
              <a:t>Swagger</a:t>
            </a:r>
            <a:r>
              <a:rPr lang="ja-JP" altLang="en-US" sz="1200" b="1" dirty="0">
                <a:latin typeface="Meiryo UI" panose="020B0604030504040204" pitchFamily="34" charset="-128"/>
                <a:ea typeface="Meiryo UI" panose="020B0604030504040204" pitchFamily="34" charset="-128"/>
              </a:rPr>
              <a:t>参照</a:t>
            </a:r>
            <a:br>
              <a:rPr lang="en-US" altLang="ja-JP" sz="1200" b="1"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各ベンダー様が、踏み台サーバ経由で設計ポータルの</a:t>
            </a:r>
            <a:r>
              <a:rPr lang="en-US" altLang="ja-JP" sz="1200" dirty="0">
                <a:latin typeface="Meiryo UI" panose="020B0604030504040204" pitchFamily="34" charset="-128"/>
                <a:ea typeface="Meiryo UI" panose="020B0604030504040204" pitchFamily="34" charset="-128"/>
              </a:rPr>
              <a:t>EC2</a:t>
            </a:r>
            <a:r>
              <a:rPr lang="ja-JP" altLang="en-US" sz="1200" dirty="0">
                <a:latin typeface="Meiryo UI" panose="020B0604030504040204" pitchFamily="34" charset="-128"/>
                <a:ea typeface="Meiryo UI" panose="020B0604030504040204" pitchFamily="34" charset="-128"/>
              </a:rPr>
              <a:t>などから</a:t>
            </a:r>
            <a:r>
              <a:rPr lang="en-US" altLang="ja-JP" sz="1200" dirty="0">
                <a:latin typeface="Meiryo UI" panose="020B0604030504040204" pitchFamily="34" charset="-128"/>
                <a:ea typeface="Meiryo UI" panose="020B0604030504040204" pitchFamily="34" charset="-128"/>
              </a:rPr>
              <a:t>Swagger(URL</a:t>
            </a:r>
            <a:r>
              <a:rPr lang="ja-JP" altLang="en-US" sz="1200" dirty="0">
                <a:latin typeface="Meiryo UI" panose="020B0604030504040204" pitchFamily="34" charset="-128"/>
                <a:ea typeface="Meiryo UI" panose="020B0604030504040204" pitchFamily="34" charset="-128"/>
              </a:rPr>
              <a:t>は別途</a:t>
            </a: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にアクセスし、内容を確認。</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設計ポータル内の各種確認を実施するために、開発・検証・本番各環境に各ベンダー様用</a:t>
            </a:r>
            <a:r>
              <a:rPr lang="en-US" altLang="ja-JP" sz="1200" dirty="0">
                <a:latin typeface="Meiryo UI" panose="020B0604030504040204" pitchFamily="34" charset="-128"/>
                <a:ea typeface="Meiryo UI" panose="020B0604030504040204" pitchFamily="34" charset="-128"/>
              </a:rPr>
              <a:t>EC2</a:t>
            </a:r>
            <a:r>
              <a:rPr lang="ja-JP" altLang="en-US" sz="1200" dirty="0">
                <a:latin typeface="Meiryo UI" panose="020B0604030504040204" pitchFamily="34" charset="-128"/>
                <a:ea typeface="Meiryo UI" panose="020B0604030504040204" pitchFamily="34" charset="-128"/>
              </a:rPr>
              <a:t>を立てる必要があり、</a:t>
            </a:r>
            <a:r>
              <a:rPr lang="en-US" altLang="ja-JP" sz="1200" dirty="0">
                <a:latin typeface="Meiryo UI" panose="020B0604030504040204" pitchFamily="34" charset="-128"/>
                <a:ea typeface="Meiryo UI" panose="020B0604030504040204" pitchFamily="34" charset="-128"/>
              </a:rPr>
              <a:t>Infosys</a:t>
            </a:r>
            <a:r>
              <a:rPr lang="ja-JP" altLang="en-US" sz="1200" dirty="0">
                <a:latin typeface="Meiryo UI" panose="020B0604030504040204" pitchFamily="34" charset="-128"/>
                <a:ea typeface="Meiryo UI" panose="020B0604030504040204" pitchFamily="34" charset="-128"/>
              </a:rPr>
              <a:t>にて実施する。</a:t>
            </a:r>
            <a:br>
              <a:rPr lang="en-US" altLang="ja-JP" sz="1200" dirty="0">
                <a:latin typeface="Meiryo UI" panose="020B0604030504040204" pitchFamily="34" charset="-128"/>
                <a:ea typeface="Meiryo UI" panose="020B0604030504040204" pitchFamily="34" charset="-128"/>
              </a:rPr>
            </a:br>
            <a:r>
              <a:rPr lang="en-US" altLang="ja-JP" sz="1200" dirty="0">
                <a:latin typeface="Meiryo UI" panose="020B0604030504040204" pitchFamily="34" charset="-128"/>
                <a:ea typeface="Meiryo UI" panose="020B0604030504040204" pitchFamily="34" charset="-128"/>
              </a:rPr>
              <a:t>Infosys</a:t>
            </a:r>
            <a:r>
              <a:rPr lang="ja-JP" altLang="en-US" sz="1200" dirty="0">
                <a:latin typeface="Meiryo UI" panose="020B0604030504040204" pitchFamily="34" charset="-128"/>
                <a:ea typeface="Meiryo UI" panose="020B0604030504040204" pitchFamily="34" charset="-128"/>
              </a:rPr>
              <a:t>は、</a:t>
            </a:r>
            <a:r>
              <a:rPr lang="en-US" altLang="ja-JP" sz="1200" dirty="0">
                <a:latin typeface="Meiryo UI" panose="020B0604030504040204" pitchFamily="34" charset="-128"/>
                <a:ea typeface="Meiryo UI" panose="020B0604030504040204" pitchFamily="34" charset="-128"/>
              </a:rPr>
              <a:t>G-ICT</a:t>
            </a:r>
            <a:r>
              <a:rPr lang="ja-JP" altLang="en-US" sz="1200" dirty="0">
                <a:latin typeface="Meiryo UI" panose="020B0604030504040204" pitchFamily="34" charset="-128"/>
                <a:ea typeface="Meiryo UI" panose="020B0604030504040204" pitchFamily="34" charset="-128"/>
              </a:rPr>
              <a:t>に</a:t>
            </a:r>
            <a:r>
              <a:rPr lang="en-US" altLang="ja-JP" sz="1200" dirty="0">
                <a:latin typeface="Meiryo UI" panose="020B0604030504040204" pitchFamily="34" charset="-128"/>
                <a:ea typeface="Meiryo UI" panose="020B0604030504040204" pitchFamily="34" charset="-128"/>
              </a:rPr>
              <a:t>EC2</a:t>
            </a:r>
            <a:r>
              <a:rPr lang="ja-JP" altLang="en-US" sz="1200" dirty="0">
                <a:latin typeface="Meiryo UI" panose="020B0604030504040204" pitchFamily="34" charset="-128"/>
                <a:ea typeface="Meiryo UI" panose="020B0604030504040204" pitchFamily="34" charset="-128"/>
              </a:rPr>
              <a:t>追加の連絡を実施。</a:t>
            </a:r>
            <a:endParaRPr lang="en-US" altLang="ja-JP" sz="1200" dirty="0">
              <a:latin typeface="Meiryo UI" panose="020B0604030504040204" pitchFamily="34" charset="-128"/>
              <a:ea typeface="Meiryo UI" panose="020B0604030504040204" pitchFamily="34" charset="-128"/>
            </a:endParaRPr>
          </a:p>
        </p:txBody>
      </p:sp>
      <p:graphicFrame>
        <p:nvGraphicFramePr>
          <p:cNvPr id="8" name="Table 7"/>
          <p:cNvGraphicFramePr>
            <a:graphicFrameLocks noGrp="1"/>
          </p:cNvGraphicFramePr>
          <p:nvPr>
            <p:extLst>
              <p:ext uri="{D42A27DB-BD31-4B8C-83A1-F6EECF244321}">
                <p14:modId xmlns:p14="http://schemas.microsoft.com/office/powerpoint/2010/main" val="2409641003"/>
              </p:ext>
            </p:extLst>
          </p:nvPr>
        </p:nvGraphicFramePr>
        <p:xfrm>
          <a:off x="687933" y="1711641"/>
          <a:ext cx="4661030" cy="588289"/>
        </p:xfrm>
        <a:graphic>
          <a:graphicData uri="http://schemas.openxmlformats.org/drawingml/2006/table">
            <a:tbl>
              <a:tblPr firstRow="1" bandRow="1">
                <a:tableStyleId>{5940675A-B579-460E-94D1-54222C63F5DA}</a:tableStyleId>
              </a:tblPr>
              <a:tblGrid>
                <a:gridCol w="1116648">
                  <a:extLst>
                    <a:ext uri="{9D8B030D-6E8A-4147-A177-3AD203B41FA5}">
                      <a16:colId xmlns:a16="http://schemas.microsoft.com/office/drawing/2014/main" val="1953082071"/>
                    </a:ext>
                  </a:extLst>
                </a:gridCol>
                <a:gridCol w="1190558">
                  <a:extLst>
                    <a:ext uri="{9D8B030D-6E8A-4147-A177-3AD203B41FA5}">
                      <a16:colId xmlns:a16="http://schemas.microsoft.com/office/drawing/2014/main" val="3494971304"/>
                    </a:ext>
                  </a:extLst>
                </a:gridCol>
                <a:gridCol w="1303972">
                  <a:extLst>
                    <a:ext uri="{9D8B030D-6E8A-4147-A177-3AD203B41FA5}">
                      <a16:colId xmlns:a16="http://schemas.microsoft.com/office/drawing/2014/main" val="4266700332"/>
                    </a:ext>
                  </a:extLst>
                </a:gridCol>
                <a:gridCol w="1049852">
                  <a:extLst>
                    <a:ext uri="{9D8B030D-6E8A-4147-A177-3AD203B41FA5}">
                      <a16:colId xmlns:a16="http://schemas.microsoft.com/office/drawing/2014/main" val="1628601917"/>
                    </a:ext>
                  </a:extLst>
                </a:gridCol>
              </a:tblGrid>
              <a:tr h="588289">
                <a:tc>
                  <a:txBody>
                    <a:bodyPr/>
                    <a:lstStyle/>
                    <a:p>
                      <a:pPr algn="ctr"/>
                      <a:r>
                        <a:rPr kumimoji="1" lang="ja-JP" altLang="en-US" sz="1200" dirty="0">
                          <a:latin typeface="Meiryo UI" panose="020B0604030504040204" pitchFamily="34" charset="-128"/>
                          <a:ea typeface="Meiryo UI" panose="020B0604030504040204" pitchFamily="34" charset="-128"/>
                        </a:rPr>
                        <a:t>棚卸レポート例</a:t>
                      </a:r>
                    </a:p>
                  </a:txBody>
                  <a:tcPr marL="68580" marR="68580" marT="34290" marB="34290" anchor="ctr">
                    <a:solidFill>
                      <a:schemeClr val="accent1">
                        <a:lumMod val="20000"/>
                        <a:lumOff val="80000"/>
                      </a:schemeClr>
                    </a:solidFill>
                  </a:tcPr>
                </a:tc>
                <a:tc>
                  <a:txBody>
                    <a:bodyPr/>
                    <a:lstStyle/>
                    <a:p>
                      <a:pPr algn="ctr"/>
                      <a:endParaRPr kumimoji="1" lang="ja-JP" altLang="en-US" sz="1200" dirty="0">
                        <a:latin typeface="Meiryo UI" panose="020B0604030504040204" pitchFamily="34" charset="-128"/>
                        <a:ea typeface="Meiryo UI" panose="020B0604030504040204" pitchFamily="34" charset="-128"/>
                      </a:endParaRPr>
                    </a:p>
                  </a:txBody>
                  <a:tcPr marL="68580" marR="68580" marT="34290" marB="34290" anchor="ctr"/>
                </a:tc>
                <a:tc>
                  <a:txBody>
                    <a:bodyPr/>
                    <a:lstStyle/>
                    <a:p>
                      <a:r>
                        <a:rPr kumimoji="1" lang="ja-JP" altLang="en-US" sz="1200" dirty="0">
                          <a:latin typeface="Meiryo UI" panose="020B0604030504040204" pitchFamily="34" charset="-128"/>
                          <a:ea typeface="Meiryo UI" panose="020B0604030504040204" pitchFamily="34" charset="-128"/>
                        </a:rPr>
                        <a:t>棚卸依頼メール例</a:t>
                      </a:r>
                    </a:p>
                  </a:txBody>
                  <a:tcPr marL="68580" marR="68580" marT="34290" marB="34290" anchor="ctr">
                    <a:solidFill>
                      <a:schemeClr val="accent1">
                        <a:lumMod val="20000"/>
                        <a:lumOff val="80000"/>
                      </a:schemeClr>
                    </a:solidFill>
                  </a:tcPr>
                </a:tc>
                <a:tc>
                  <a:txBody>
                    <a:bodyPr/>
                    <a:lstStyle/>
                    <a:p>
                      <a:endParaRPr kumimoji="1" lang="ja-JP" altLang="en-US" sz="1200" dirty="0">
                        <a:latin typeface="Meiryo UI" panose="020B0604030504040204" pitchFamily="34" charset="-128"/>
                        <a:ea typeface="Meiryo UI" panose="020B0604030504040204" pitchFamily="34" charset="-128"/>
                      </a:endParaRPr>
                    </a:p>
                  </a:txBody>
                  <a:tcPr marL="68580" marR="68580" marT="34290" marB="34290" anchor="ctr"/>
                </a:tc>
                <a:extLst>
                  <a:ext uri="{0D108BD9-81ED-4DB2-BD59-A6C34878D82A}">
                    <a16:rowId xmlns:a16="http://schemas.microsoft.com/office/drawing/2014/main" val="3313077228"/>
                  </a:ext>
                </a:extLst>
              </a:tr>
            </a:tbl>
          </a:graphicData>
        </a:graphic>
      </p:graphicFrame>
      <p:graphicFrame>
        <p:nvGraphicFramePr>
          <p:cNvPr id="2" name="Object 1">
            <a:hlinkClick r:id="" action="ppaction://ole?verb=0"/>
          </p:cNvPr>
          <p:cNvGraphicFramePr>
            <a:graphicFrameLocks noChangeAspect="1"/>
          </p:cNvGraphicFramePr>
          <p:nvPr>
            <p:extLst>
              <p:ext uri="{D42A27DB-BD31-4B8C-83A1-F6EECF244321}">
                <p14:modId xmlns:p14="http://schemas.microsoft.com/office/powerpoint/2010/main" val="3225500732"/>
              </p:ext>
            </p:extLst>
          </p:nvPr>
        </p:nvGraphicFramePr>
        <p:xfrm>
          <a:off x="2069716" y="1775654"/>
          <a:ext cx="687003" cy="579658"/>
        </p:xfrm>
        <a:graphic>
          <a:graphicData uri="http://schemas.openxmlformats.org/presentationml/2006/ole">
            <mc:AlternateContent xmlns:mc="http://schemas.openxmlformats.org/markup-compatibility/2006">
              <mc:Choice xmlns:v="urn:schemas-microsoft-com:vml" Requires="v">
                <p:oleObj name="Presentation" showAsIcon="1" r:id="rId2" imgW="914400" imgH="771480" progId="PowerPoint.Show.12">
                  <p:embed/>
                </p:oleObj>
              </mc:Choice>
              <mc:Fallback>
                <p:oleObj name="Presentation" showAsIcon="1" r:id="rId2" imgW="914400" imgH="771480" progId="PowerPoint.Show.12">
                  <p:embed/>
                  <p:pic>
                    <p:nvPicPr>
                      <p:cNvPr id="2" name="Object 1">
                        <a:hlinkClick r:id="" action="ppaction://ole?verb=0"/>
                      </p:cNvPr>
                      <p:cNvPicPr/>
                      <p:nvPr/>
                    </p:nvPicPr>
                    <p:blipFill>
                      <a:blip r:embed="rId3"/>
                      <a:stretch>
                        <a:fillRect/>
                      </a:stretch>
                    </p:blipFill>
                    <p:spPr>
                      <a:xfrm>
                        <a:off x="2069716" y="1775654"/>
                        <a:ext cx="687003" cy="579658"/>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611403801"/>
              </p:ext>
            </p:extLst>
          </p:nvPr>
        </p:nvGraphicFramePr>
        <p:xfrm>
          <a:off x="4571206" y="1793952"/>
          <a:ext cx="512763" cy="439737"/>
        </p:xfrm>
        <a:graphic>
          <a:graphicData uri="http://schemas.openxmlformats.org/presentationml/2006/ole">
            <mc:AlternateContent xmlns:mc="http://schemas.openxmlformats.org/markup-compatibility/2006">
              <mc:Choice xmlns:v="urn:schemas-microsoft-com:vml" Requires="v">
                <p:oleObj name="Packager Shell Object" showAsIcon="1" r:id="rId4" imgW="513000" imgH="440280" progId="Package">
                  <p:embed/>
                </p:oleObj>
              </mc:Choice>
              <mc:Fallback>
                <p:oleObj name="Packager Shell Object" showAsIcon="1" r:id="rId4" imgW="513000" imgH="440280" progId="Package">
                  <p:embed/>
                  <p:pic>
                    <p:nvPicPr>
                      <p:cNvPr id="5" name="Object 4"/>
                      <p:cNvPicPr/>
                      <p:nvPr/>
                    </p:nvPicPr>
                    <p:blipFill>
                      <a:blip r:embed="rId5"/>
                      <a:stretch>
                        <a:fillRect/>
                      </a:stretch>
                    </p:blipFill>
                    <p:spPr>
                      <a:xfrm>
                        <a:off x="4571206" y="1793952"/>
                        <a:ext cx="512763" cy="439737"/>
                      </a:xfrm>
                      <a:prstGeom prst="rect">
                        <a:avLst/>
                      </a:prstGeom>
                    </p:spPr>
                  </p:pic>
                </p:oleObj>
              </mc:Fallback>
            </mc:AlternateContent>
          </a:graphicData>
        </a:graphic>
      </p:graphicFrame>
    </p:spTree>
    <p:extLst>
      <p:ext uri="{BB962C8B-B14F-4D97-AF65-F5344CB8AC3E}">
        <p14:creationId xmlns:p14="http://schemas.microsoft.com/office/powerpoint/2010/main" val="137264447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231390" y="27924"/>
            <a:ext cx="8723312" cy="3332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sz="1800" b="1" dirty="0">
                <a:solidFill>
                  <a:srgbClr val="0070C0"/>
                </a:solidFill>
                <a:latin typeface="Meiryo UI" panose="020B0604030504040204" pitchFamily="50" charset="-128"/>
                <a:ea typeface="Meiryo UI" panose="020B0604030504040204" pitchFamily="50" charset="-128"/>
              </a:rPr>
              <a:t>踏み台サーバについて</a:t>
            </a:r>
          </a:p>
        </p:txBody>
      </p:sp>
      <p:sp>
        <p:nvSpPr>
          <p:cNvPr id="32" name="Rectangle 31"/>
          <p:cNvSpPr/>
          <p:nvPr/>
        </p:nvSpPr>
        <p:spPr>
          <a:xfrm>
            <a:off x="231389" y="361204"/>
            <a:ext cx="8723312" cy="4524315"/>
          </a:xfrm>
          <a:prstGeom prst="rect">
            <a:avLst/>
          </a:prstGeom>
          <a:ln>
            <a:noFill/>
          </a:ln>
        </p:spPr>
        <p:txBody>
          <a:bodyPr wrap="square">
            <a:spAutoFit/>
          </a:bodyPr>
          <a:lstStyle/>
          <a:p>
            <a:pPr marL="214313" indent="-214313">
              <a:buFont typeface="Wingdings" panose="05000000000000000000" pitchFamily="2" charset="2"/>
              <a:buChar char="u"/>
            </a:pPr>
            <a:r>
              <a:rPr lang="ja-JP" altLang="en-US" sz="1200" b="1" dirty="0">
                <a:latin typeface="Meiryo UI" panose="020B0604030504040204" pitchFamily="34" charset="-128"/>
                <a:ea typeface="Meiryo UI" panose="020B0604030504040204" pitchFamily="34" charset="-128"/>
              </a:rPr>
              <a:t>踏み台サーバ</a:t>
            </a:r>
            <a:br>
              <a:rPr lang="en-US" altLang="ja-JP" sz="1200" b="1" dirty="0">
                <a:latin typeface="Meiryo UI" panose="020B0604030504040204" pitchFamily="34" charset="-128"/>
                <a:ea typeface="Meiryo UI" panose="020B0604030504040204" pitchFamily="34" charset="-128"/>
              </a:rPr>
            </a:br>
            <a:r>
              <a:rPr lang="en-US" altLang="ja-JP" sz="1200" dirty="0">
                <a:latin typeface="Meiryo UI" panose="020B0604030504040204" pitchFamily="34" charset="-128"/>
                <a:ea typeface="Meiryo UI" panose="020B0604030504040204" pitchFamily="34" charset="-128"/>
              </a:rPr>
              <a:t>Putty</a:t>
            </a:r>
            <a:r>
              <a:rPr lang="ja-JP" altLang="en-US" sz="1200" dirty="0">
                <a:latin typeface="Meiryo UI" panose="020B0604030504040204" pitchFamily="34" charset="-128"/>
                <a:ea typeface="Meiryo UI" panose="020B0604030504040204" pitchFamily="34" charset="-128"/>
              </a:rPr>
              <a:t>の</a:t>
            </a:r>
            <a:r>
              <a:rPr lang="en-US" altLang="ja-JP" sz="1200" dirty="0">
                <a:latin typeface="Meiryo UI" panose="020B0604030504040204" pitchFamily="34" charset="-128"/>
                <a:ea typeface="Meiryo UI" panose="020B0604030504040204" pitchFamily="34" charset="-128"/>
              </a:rPr>
              <a:t>Port</a:t>
            </a:r>
            <a:r>
              <a:rPr lang="ja-JP" altLang="en-US" sz="1200" dirty="0">
                <a:latin typeface="Meiryo UI" panose="020B0604030504040204" pitchFamily="34" charset="-128"/>
                <a:ea typeface="Meiryo UI" panose="020B0604030504040204" pitchFamily="34" charset="-128"/>
              </a:rPr>
              <a:t> </a:t>
            </a:r>
            <a:r>
              <a:rPr lang="en-US" altLang="ja-JP" sz="1200" dirty="0">
                <a:latin typeface="Meiryo UI" panose="020B0604030504040204" pitchFamily="34" charset="-128"/>
                <a:ea typeface="Meiryo UI" panose="020B0604030504040204" pitchFamily="34" charset="-128"/>
              </a:rPr>
              <a:t>Forwarding</a:t>
            </a:r>
            <a:r>
              <a:rPr lang="ja-JP" altLang="en-US" sz="1200" dirty="0">
                <a:latin typeface="Meiryo UI" panose="020B0604030504040204" pitchFamily="34" charset="-128"/>
                <a:ea typeface="Meiryo UI" panose="020B0604030504040204" pitchFamily="34" charset="-128"/>
              </a:rPr>
              <a:t>で使用するもので、一般的にイメージされる「踏み台」とは少し異なる。</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トンネルサーバへのセッションが張られていれば、設計ポータル上のサービスに</a:t>
            </a:r>
            <a:r>
              <a:rPr lang="en-US" altLang="ja-JP" sz="1200" dirty="0">
                <a:latin typeface="Meiryo UI" panose="020B0604030504040204" pitchFamily="34" charset="-128"/>
                <a:ea typeface="Meiryo UI" panose="020B0604030504040204" pitchFamily="34" charset="-128"/>
              </a:rPr>
              <a:t>RDP</a:t>
            </a:r>
            <a:r>
              <a:rPr lang="ja-JP" altLang="en-US" sz="1200" dirty="0">
                <a:latin typeface="Meiryo UI" panose="020B0604030504040204" pitchFamily="34" charset="-128"/>
                <a:ea typeface="Meiryo UI" panose="020B0604030504040204" pitchFamily="34" charset="-128"/>
              </a:rPr>
              <a:t>などでアクセス可能という仕組みで、トンネルサーバ上では設計ポータルのサービス閲覧などはできない。</a:t>
            </a:r>
            <a:br>
              <a:rPr lang="en-US" altLang="ja-JP" sz="1200" dirty="0">
                <a:latin typeface="Meiryo UI" panose="020B0604030504040204" pitchFamily="34" charset="-128"/>
                <a:ea typeface="Meiryo UI" panose="020B0604030504040204" pitchFamily="34" charset="-128"/>
              </a:rPr>
            </a:b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そのため、設計ポータル上に情報閲覧用の</a:t>
            </a:r>
            <a:r>
              <a:rPr lang="en-US" altLang="ja-JP" sz="1200" dirty="0">
                <a:latin typeface="Meiryo UI" panose="020B0604030504040204" pitchFamily="34" charset="-128"/>
                <a:ea typeface="Meiryo UI" panose="020B0604030504040204" pitchFamily="34" charset="-128"/>
              </a:rPr>
              <a:t>EC2</a:t>
            </a:r>
            <a:r>
              <a:rPr lang="ja-JP" altLang="en-US" sz="1200" dirty="0">
                <a:latin typeface="Meiryo UI" panose="020B0604030504040204" pitchFamily="34" charset="-128"/>
                <a:ea typeface="Meiryo UI" panose="020B0604030504040204" pitchFamily="34" charset="-128"/>
              </a:rPr>
              <a:t>を立てる必要がある。</a:t>
            </a:r>
            <a:br>
              <a:rPr lang="en-US" altLang="ja-JP" sz="1200" dirty="0">
                <a:latin typeface="Meiryo UI" panose="020B0604030504040204" pitchFamily="34" charset="-128"/>
                <a:ea typeface="Meiryo UI" panose="020B0604030504040204" pitchFamily="34" charset="-128"/>
              </a:rPr>
            </a:br>
            <a:r>
              <a:rPr lang="en-US" altLang="ja-JP" sz="1200" dirty="0" err="1">
                <a:latin typeface="Meiryo UI" panose="020B0604030504040204" pitchFamily="34" charset="-128"/>
                <a:ea typeface="Meiryo UI" panose="020B0604030504040204" pitchFamily="34" charset="-128"/>
              </a:rPr>
              <a:t>Infy</a:t>
            </a:r>
            <a:r>
              <a:rPr lang="ja-JP" altLang="en-US" sz="1200" dirty="0">
                <a:latin typeface="Meiryo UI" panose="020B0604030504040204" pitchFamily="34" charset="-128"/>
                <a:ea typeface="Meiryo UI" panose="020B0604030504040204" pitchFamily="34" charset="-128"/>
              </a:rPr>
              <a:t>の開発者あるいはベンダー増により</a:t>
            </a:r>
            <a:r>
              <a:rPr lang="en-US" altLang="ja-JP" sz="1200" dirty="0">
                <a:latin typeface="Meiryo UI" panose="020B0604030504040204" pitchFamily="34" charset="-128"/>
                <a:ea typeface="Meiryo UI" panose="020B0604030504040204" pitchFamily="34" charset="-128"/>
              </a:rPr>
              <a:t>EC2</a:t>
            </a:r>
            <a:r>
              <a:rPr lang="ja-JP" altLang="en-US" sz="1200" dirty="0">
                <a:latin typeface="Meiryo UI" panose="020B0604030504040204" pitchFamily="34" charset="-128"/>
                <a:ea typeface="Meiryo UI" panose="020B0604030504040204" pitchFamily="34" charset="-128"/>
              </a:rPr>
              <a:t>の台数が増えるので、スペックが許せば</a:t>
            </a:r>
            <a:r>
              <a:rPr lang="en-US" altLang="ja-JP" sz="1200" dirty="0">
                <a:latin typeface="Meiryo UI" panose="020B0604030504040204" pitchFamily="34" charset="-128"/>
                <a:ea typeface="Meiryo UI" panose="020B0604030504040204" pitchFamily="34" charset="-128"/>
              </a:rPr>
              <a:t>EC2</a:t>
            </a:r>
            <a:r>
              <a:rPr lang="ja-JP" altLang="en-US" sz="1200" dirty="0">
                <a:latin typeface="Meiryo UI" panose="020B0604030504040204" pitchFamily="34" charset="-128"/>
                <a:ea typeface="Meiryo UI" panose="020B0604030504040204" pitchFamily="34" charset="-128"/>
              </a:rPr>
              <a:t>の同時ログイン数を増やすなどして対応する必要がある。</a:t>
            </a:r>
            <a:br>
              <a:rPr lang="en-US" altLang="ja-JP" sz="1200" dirty="0">
                <a:latin typeface="Meiryo UI" panose="020B0604030504040204" pitchFamily="34" charset="-128"/>
                <a:ea typeface="Meiryo UI" panose="020B0604030504040204" pitchFamily="34" charset="-128"/>
              </a:rPr>
            </a:b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最初の</a:t>
            </a:r>
            <a:r>
              <a:rPr lang="en-US" altLang="ja-JP" sz="1200" dirty="0">
                <a:latin typeface="Meiryo UI" panose="020B0604030504040204" pitchFamily="34" charset="-128"/>
                <a:ea typeface="Meiryo UI" panose="020B0604030504040204" pitchFamily="34" charset="-128"/>
              </a:rPr>
              <a:t>Global</a:t>
            </a:r>
            <a:r>
              <a:rPr lang="ja-JP" altLang="en-US" sz="1200" dirty="0">
                <a:latin typeface="Meiryo UI" panose="020B0604030504040204" pitchFamily="34" charset="-128"/>
                <a:ea typeface="Meiryo UI" panose="020B0604030504040204" pitchFamily="34" charset="-128"/>
              </a:rPr>
              <a:t> </a:t>
            </a:r>
            <a:r>
              <a:rPr lang="en-US" altLang="ja-JP" sz="1200" dirty="0">
                <a:latin typeface="Meiryo UI" panose="020B0604030504040204" pitchFamily="34" charset="-128"/>
                <a:ea typeface="Meiryo UI" panose="020B0604030504040204" pitchFamily="34" charset="-128"/>
              </a:rPr>
              <a:t>IP</a:t>
            </a:r>
            <a:r>
              <a:rPr lang="ja-JP" altLang="en-US" sz="1200" dirty="0">
                <a:latin typeface="Meiryo UI" panose="020B0604030504040204" pitchFamily="34" charset="-128"/>
                <a:ea typeface="Meiryo UI" panose="020B0604030504040204" pitchFamily="34" charset="-128"/>
              </a:rPr>
              <a:t>申請時に、</a:t>
            </a:r>
            <a:r>
              <a:rPr lang="en-US" altLang="ja-JP" sz="1200" dirty="0">
                <a:latin typeface="Meiryo UI" panose="020B0604030504040204" pitchFamily="34" charset="-128"/>
                <a:ea typeface="Meiryo UI" panose="020B0604030504040204" pitchFamily="34" charset="-128"/>
              </a:rPr>
              <a:t>G-ICT</a:t>
            </a:r>
            <a:r>
              <a:rPr lang="ja-JP" altLang="en-US" sz="1200" dirty="0">
                <a:latin typeface="Meiryo UI" panose="020B0604030504040204" pitchFamily="34" charset="-128"/>
                <a:ea typeface="Meiryo UI" panose="020B0604030504040204" pitchFamily="34" charset="-128"/>
              </a:rPr>
              <a:t>から秘密鍵の発行と踏み台サーバの</a:t>
            </a:r>
            <a:r>
              <a:rPr lang="en-US" altLang="ja-JP" sz="1200" dirty="0">
                <a:latin typeface="Meiryo UI" panose="020B0604030504040204" pitchFamily="34" charset="-128"/>
                <a:ea typeface="Meiryo UI" panose="020B0604030504040204" pitchFamily="34" charset="-128"/>
              </a:rPr>
              <a:t>IP</a:t>
            </a:r>
            <a:r>
              <a:rPr lang="ja-JP" altLang="en-US" sz="1200" dirty="0">
                <a:latin typeface="Meiryo UI" panose="020B0604030504040204" pitchFamily="34" charset="-128"/>
                <a:ea typeface="Meiryo UI" panose="020B0604030504040204" pitchFamily="34" charset="-128"/>
              </a:rPr>
              <a:t>を教えてもらう必要がある。</a:t>
            </a:r>
            <a:endParaRPr lang="en-US" altLang="ja-JP" sz="1200" dirty="0">
              <a:latin typeface="Meiryo UI" panose="020B0604030504040204" pitchFamily="34" charset="-128"/>
              <a:ea typeface="Meiryo UI" panose="020B0604030504040204" pitchFamily="34" charset="-128"/>
            </a:endParaRPr>
          </a:p>
          <a:p>
            <a:endParaRPr lang="en-US" altLang="ja-JP" sz="1200" dirty="0">
              <a:latin typeface="Meiryo UI" panose="020B0604030504040204" pitchFamily="34" charset="-128"/>
              <a:ea typeface="Meiryo UI" panose="020B0604030504040204" pitchFamily="34" charset="-128"/>
            </a:endParaRPr>
          </a:p>
          <a:p>
            <a:endParaRPr lang="en-US" altLang="ja-JP" sz="1200" b="1" dirty="0">
              <a:latin typeface="Meiryo UI" panose="020B0604030504040204" pitchFamily="34" charset="-128"/>
              <a:ea typeface="Meiryo UI" panose="020B0604030504040204" pitchFamily="34" charset="-128"/>
            </a:endParaRPr>
          </a:p>
          <a:p>
            <a:endParaRPr kumimoji="1" lang="en-US" altLang="ja-JP" sz="1200" b="1" dirty="0">
              <a:latin typeface="Meiryo UI" panose="020B0604030504040204" pitchFamily="34" charset="-128"/>
              <a:ea typeface="Meiryo UI" panose="020B0604030504040204" pitchFamily="34" charset="-128"/>
            </a:endParaRPr>
          </a:p>
          <a:p>
            <a:endParaRPr kumimoji="1" lang="en-US" altLang="ja-JP" sz="1200" b="1" dirty="0">
              <a:latin typeface="Meiryo UI" panose="020B0604030504040204" pitchFamily="34" charset="-128"/>
              <a:ea typeface="Meiryo UI" panose="020B0604030504040204" pitchFamily="34" charset="-128"/>
            </a:endParaRPr>
          </a:p>
          <a:p>
            <a:pPr marL="457200" indent="-228600"/>
            <a:r>
              <a:rPr lang="ja-JP" altLang="en-US" sz="1200" b="1" dirty="0">
                <a:latin typeface="Meiryo UI" panose="020B0604030504040204" pitchFamily="34" charset="-128"/>
                <a:ea typeface="Meiryo UI" panose="020B0604030504040204" pitchFamily="34" charset="-128"/>
              </a:rPr>
              <a:t>接続方法概要</a:t>
            </a:r>
            <a:endParaRPr lang="en-US" altLang="ja-JP" sz="1200" b="1" dirty="0">
              <a:latin typeface="Meiryo UI" panose="020B0604030504040204" pitchFamily="34" charset="-128"/>
              <a:ea typeface="Meiryo UI" panose="020B0604030504040204" pitchFamily="34" charset="-128"/>
            </a:endParaRPr>
          </a:p>
          <a:p>
            <a:pPr marL="457200" indent="-228600">
              <a:buFont typeface="Wingdings" panose="05000000000000000000" pitchFamily="2" charset="2"/>
              <a:buChar char="Ø"/>
            </a:pPr>
            <a:r>
              <a:rPr lang="ja-JP" altLang="en-US" sz="1200" dirty="0">
                <a:latin typeface="Meiryo UI" panose="020B0604030504040204" pitchFamily="34" charset="-128"/>
                <a:ea typeface="Meiryo UI" panose="020B0604030504040204" pitchFamily="34" charset="-128"/>
              </a:rPr>
              <a:t>接続時</a:t>
            </a:r>
            <a:endParaRPr lang="en-US" altLang="ja-JP" sz="1200" dirty="0">
              <a:latin typeface="Meiryo UI" panose="020B0604030504040204" pitchFamily="34" charset="-128"/>
              <a:ea typeface="Meiryo UI" panose="020B0604030504040204" pitchFamily="34" charset="-128"/>
            </a:endParaRPr>
          </a:p>
          <a:p>
            <a:pPr marL="457200" indent="-228600">
              <a:buFont typeface="+mj-lt"/>
              <a:buAutoNum type="arabicPeriod"/>
            </a:pPr>
            <a:r>
              <a:rPr lang="ja-JP" altLang="en-US" sz="1200" dirty="0">
                <a:latin typeface="Meiryo UI" panose="020B0604030504040204" pitchFamily="34" charset="-128"/>
                <a:ea typeface="Meiryo UI" panose="020B0604030504040204" pitchFamily="34" charset="-128"/>
              </a:rPr>
              <a:t>踏み台サーバに</a:t>
            </a:r>
            <a:r>
              <a:rPr lang="en-US" altLang="ja-JP" sz="1200" dirty="0">
                <a:latin typeface="Meiryo UI" panose="020B0604030504040204" pitchFamily="34" charset="-128"/>
                <a:ea typeface="Meiryo UI" panose="020B0604030504040204" pitchFamily="34" charset="-128"/>
              </a:rPr>
              <a:t>Putty</a:t>
            </a:r>
            <a:r>
              <a:rPr lang="ja-JP" altLang="en-US" sz="1200" dirty="0">
                <a:latin typeface="Meiryo UI" panose="020B0604030504040204" pitchFamily="34" charset="-128"/>
                <a:ea typeface="Meiryo UI" panose="020B0604030504040204" pitchFamily="34" charset="-128"/>
              </a:rPr>
              <a:t>で接続し、ログインする。</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踏み台サーバは、作業中つなぎっぱなしにしておく。</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このサーバは、ログインしたらあとは何もしない。</a:t>
            </a:r>
            <a:endParaRPr lang="en-US" altLang="ja-JP" sz="1200" dirty="0">
              <a:latin typeface="Meiryo UI" panose="020B0604030504040204" pitchFamily="34" charset="-128"/>
              <a:ea typeface="Meiryo UI" panose="020B0604030504040204" pitchFamily="34" charset="-128"/>
            </a:endParaRPr>
          </a:p>
          <a:p>
            <a:pPr marL="457200" indent="-228600">
              <a:buFont typeface="+mj-lt"/>
              <a:buAutoNum type="arabicPeriod"/>
            </a:pPr>
            <a:r>
              <a:rPr lang="en-US" altLang="ja-JP" sz="1200" dirty="0">
                <a:latin typeface="Meiryo UI" panose="020B0604030504040204" pitchFamily="34" charset="-128"/>
                <a:ea typeface="Meiryo UI" panose="020B0604030504040204" pitchFamily="34" charset="-128"/>
              </a:rPr>
              <a:t>Infosys</a:t>
            </a:r>
            <a:r>
              <a:rPr lang="ja-JP" altLang="en-US" sz="1200" dirty="0">
                <a:latin typeface="Meiryo UI" panose="020B0604030504040204" pitchFamily="34" charset="-128"/>
                <a:ea typeface="Meiryo UI" panose="020B0604030504040204" pitchFamily="34" charset="-128"/>
              </a:rPr>
              <a:t>が用意する</a:t>
            </a:r>
            <a:r>
              <a:rPr lang="en-US" altLang="ja-JP" sz="1200" dirty="0">
                <a:latin typeface="Meiryo UI" panose="020B0604030504040204" pitchFamily="34" charset="-128"/>
                <a:ea typeface="Meiryo UI" panose="020B0604030504040204" pitchFamily="34" charset="-128"/>
              </a:rPr>
              <a:t>EC2</a:t>
            </a:r>
            <a:r>
              <a:rPr lang="ja-JP" altLang="en-US" sz="1200" dirty="0">
                <a:latin typeface="Meiryo UI" panose="020B0604030504040204" pitchFamily="34" charset="-128"/>
                <a:ea typeface="Meiryo UI" panose="020B0604030504040204" pitchFamily="34" charset="-128"/>
              </a:rPr>
              <a:t>に</a:t>
            </a:r>
            <a:r>
              <a:rPr lang="en-US" altLang="ja-JP" sz="1200" dirty="0" err="1">
                <a:latin typeface="Meiryo UI" panose="020B0604030504040204" pitchFamily="34" charset="-128"/>
                <a:ea typeface="Meiryo UI" panose="020B0604030504040204" pitchFamily="34" charset="-128"/>
              </a:rPr>
              <a:t>RemoteDesktop</a:t>
            </a:r>
            <a:r>
              <a:rPr lang="en-US" altLang="ja-JP" sz="1200" dirty="0">
                <a:latin typeface="Meiryo UI" panose="020B0604030504040204" pitchFamily="34" charset="-128"/>
                <a:ea typeface="Meiryo UI" panose="020B0604030504040204" pitchFamily="34" charset="-128"/>
              </a:rPr>
              <a:t>(Windows</a:t>
            </a:r>
            <a:r>
              <a:rPr lang="ja-JP" altLang="en-US" sz="1200" dirty="0">
                <a:latin typeface="Meiryo UI" panose="020B0604030504040204" pitchFamily="34" charset="-128"/>
                <a:ea typeface="Meiryo UI" panose="020B0604030504040204" pitchFamily="34" charset="-128"/>
              </a:rPr>
              <a:t>の場合</a:t>
            </a: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でログインする。</a:t>
            </a:r>
            <a:endParaRPr lang="en-US" altLang="ja-JP" sz="1200" dirty="0">
              <a:latin typeface="Meiryo UI" panose="020B0604030504040204" pitchFamily="34" charset="-128"/>
              <a:ea typeface="Meiryo UI" panose="020B0604030504040204" pitchFamily="34" charset="-128"/>
            </a:endParaRPr>
          </a:p>
          <a:p>
            <a:pPr marL="457200" indent="-228600">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457200" indent="-228600">
              <a:buFont typeface="Wingdings" panose="05000000000000000000" pitchFamily="2" charset="2"/>
              <a:buChar char="Ø"/>
            </a:pPr>
            <a:r>
              <a:rPr lang="ja-JP" altLang="en-US" sz="1200" dirty="0">
                <a:latin typeface="Meiryo UI" panose="020B0604030504040204" pitchFamily="34" charset="-128"/>
                <a:ea typeface="Meiryo UI" panose="020B0604030504040204" pitchFamily="34" charset="-128"/>
              </a:rPr>
              <a:t>切断時</a:t>
            </a:r>
            <a:endParaRPr lang="en-US" altLang="ja-JP" sz="1200" dirty="0">
              <a:latin typeface="Meiryo UI" panose="020B0604030504040204" pitchFamily="34" charset="-128"/>
              <a:ea typeface="Meiryo UI" panose="020B0604030504040204" pitchFamily="34" charset="-128"/>
            </a:endParaRPr>
          </a:p>
          <a:p>
            <a:pPr marL="457200" indent="-228600">
              <a:buFont typeface="+mj-lt"/>
              <a:buAutoNum type="arabicPeriod"/>
            </a:pPr>
            <a:r>
              <a:rPr lang="en-US" altLang="ja-JP" sz="1200" dirty="0">
                <a:latin typeface="Meiryo UI" panose="020B0604030504040204" pitchFamily="34" charset="-128"/>
                <a:ea typeface="Meiryo UI" panose="020B0604030504040204" pitchFamily="34" charset="-128"/>
              </a:rPr>
              <a:t>EC2</a:t>
            </a:r>
            <a:r>
              <a:rPr lang="ja-JP" altLang="en-US" sz="1200" dirty="0">
                <a:latin typeface="Meiryo UI" panose="020B0604030504040204" pitchFamily="34" charset="-128"/>
                <a:ea typeface="Meiryo UI" panose="020B0604030504040204" pitchFamily="34" charset="-128"/>
              </a:rPr>
              <a:t>を抜ける（ログオフ、バックグラウンドジョブがある場合は</a:t>
            </a:r>
            <a:r>
              <a:rPr lang="en-US" altLang="ja-JP" sz="1200" dirty="0">
                <a:latin typeface="Meiryo UI" panose="020B0604030504040204" pitchFamily="34" charset="-128"/>
                <a:ea typeface="Meiryo UI" panose="020B0604030504040204" pitchFamily="34" charset="-128"/>
              </a:rPr>
              <a:t>RDP</a:t>
            </a:r>
            <a:r>
              <a:rPr lang="ja-JP" altLang="en-US" sz="1200" dirty="0">
                <a:latin typeface="Meiryo UI" panose="020B0604030504040204" pitchFamily="34" charset="-128"/>
                <a:ea typeface="Meiryo UI" panose="020B0604030504040204" pitchFamily="34" charset="-128"/>
              </a:rPr>
              <a:t>を閉じるなど）</a:t>
            </a:r>
            <a:endParaRPr lang="en-US" altLang="ja-JP" sz="1200" dirty="0">
              <a:latin typeface="Meiryo UI" panose="020B0604030504040204" pitchFamily="34" charset="-128"/>
              <a:ea typeface="Meiryo UI" panose="020B0604030504040204" pitchFamily="34" charset="-128"/>
            </a:endParaRPr>
          </a:p>
          <a:p>
            <a:pPr marL="457200" indent="-228600">
              <a:buFont typeface="+mj-lt"/>
              <a:buAutoNum type="arabicPeriod"/>
            </a:pPr>
            <a:r>
              <a:rPr lang="ja-JP" altLang="en-US" sz="1200" dirty="0">
                <a:latin typeface="Meiryo UI" panose="020B0604030504040204" pitchFamily="34" charset="-128"/>
                <a:ea typeface="Meiryo UI" panose="020B0604030504040204" pitchFamily="34" charset="-128"/>
              </a:rPr>
              <a:t>踏み台サーバをログオフする</a:t>
            </a:r>
            <a:br>
              <a:rPr lang="en-US" altLang="ja-JP" sz="1200" dirty="0">
                <a:latin typeface="Meiryo UI" panose="020B0604030504040204" pitchFamily="34" charset="-128"/>
                <a:ea typeface="Meiryo UI" panose="020B0604030504040204" pitchFamily="34" charset="-128"/>
              </a:rPr>
            </a:b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シャットダウンしないこと。落としてしまうと、</a:t>
            </a:r>
            <a:r>
              <a:rPr lang="en-US" altLang="ja-JP" sz="1200" dirty="0">
                <a:latin typeface="Meiryo UI" panose="020B0604030504040204" pitchFamily="34" charset="-128"/>
                <a:ea typeface="Meiryo UI" panose="020B0604030504040204" pitchFamily="34" charset="-128"/>
              </a:rPr>
              <a:t>G-ICT</a:t>
            </a:r>
            <a:r>
              <a:rPr lang="ja-JP" altLang="en-US" sz="1200" dirty="0">
                <a:latin typeface="Meiryo UI" panose="020B0604030504040204" pitchFamily="34" charset="-128"/>
                <a:ea typeface="Meiryo UI" panose="020B0604030504040204" pitchFamily="34" charset="-128"/>
              </a:rPr>
              <a:t>にパワーオンの依頼が必要。</a:t>
            </a:r>
            <a:endParaRPr lang="en-US" altLang="ja-JP" sz="1200" dirty="0">
              <a:latin typeface="Meiryo UI" panose="020B0604030504040204" pitchFamily="34" charset="-128"/>
              <a:ea typeface="Meiryo UI" panose="020B0604030504040204" pitchFamily="34" charset="-128"/>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995162999"/>
              </p:ext>
            </p:extLst>
          </p:nvPr>
        </p:nvGraphicFramePr>
        <p:xfrm>
          <a:off x="1909145" y="2121833"/>
          <a:ext cx="755703" cy="637624"/>
        </p:xfrm>
        <a:graphic>
          <a:graphicData uri="http://schemas.openxmlformats.org/presentationml/2006/ole">
            <mc:AlternateContent xmlns:mc="http://schemas.openxmlformats.org/markup-compatibility/2006">
              <mc:Choice xmlns:v="urn:schemas-microsoft-com:vml" Requires="v">
                <p:oleObj name="Document" showAsIcon="1" r:id="rId2" imgW="914400" imgH="771480" progId="Word.Document.12">
                  <p:embed/>
                </p:oleObj>
              </mc:Choice>
              <mc:Fallback>
                <p:oleObj name="Document" showAsIcon="1" r:id="rId2" imgW="914400" imgH="771480" progId="Word.Document.12">
                  <p:embed/>
                  <p:pic>
                    <p:nvPicPr>
                      <p:cNvPr id="2" name="Object 1"/>
                      <p:cNvPicPr/>
                      <p:nvPr/>
                    </p:nvPicPr>
                    <p:blipFill>
                      <a:blip r:embed="rId3"/>
                      <a:stretch>
                        <a:fillRect/>
                      </a:stretch>
                    </p:blipFill>
                    <p:spPr>
                      <a:xfrm>
                        <a:off x="1909145" y="2121833"/>
                        <a:ext cx="755703" cy="637624"/>
                      </a:xfrm>
                      <a:prstGeom prst="rect">
                        <a:avLst/>
                      </a:prstGeom>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47722685"/>
              </p:ext>
            </p:extLst>
          </p:nvPr>
        </p:nvGraphicFramePr>
        <p:xfrm>
          <a:off x="545121" y="2100061"/>
          <a:ext cx="2307206" cy="588289"/>
        </p:xfrm>
        <a:graphic>
          <a:graphicData uri="http://schemas.openxmlformats.org/drawingml/2006/table">
            <a:tbl>
              <a:tblPr firstRow="1" bandRow="1">
                <a:tableStyleId>{5940675A-B579-460E-94D1-54222C63F5DA}</a:tableStyleId>
              </a:tblPr>
              <a:tblGrid>
                <a:gridCol w="1116648">
                  <a:extLst>
                    <a:ext uri="{9D8B030D-6E8A-4147-A177-3AD203B41FA5}">
                      <a16:colId xmlns:a16="http://schemas.microsoft.com/office/drawing/2014/main" val="1953082071"/>
                    </a:ext>
                  </a:extLst>
                </a:gridCol>
                <a:gridCol w="1190558">
                  <a:extLst>
                    <a:ext uri="{9D8B030D-6E8A-4147-A177-3AD203B41FA5}">
                      <a16:colId xmlns:a16="http://schemas.microsoft.com/office/drawing/2014/main" val="3494971304"/>
                    </a:ext>
                  </a:extLst>
                </a:gridCol>
              </a:tblGrid>
              <a:tr h="588289">
                <a:tc>
                  <a:txBody>
                    <a:bodyPr/>
                    <a:lstStyle/>
                    <a:p>
                      <a:pPr algn="ctr"/>
                      <a:r>
                        <a:rPr kumimoji="1" lang="ja-JP" altLang="en-US" sz="1200" dirty="0">
                          <a:latin typeface="Meiryo UI" panose="020B0604030504040204" pitchFamily="34" charset="-128"/>
                          <a:ea typeface="Meiryo UI" panose="020B0604030504040204" pitchFamily="34" charset="-128"/>
                        </a:rPr>
                        <a:t>踏み台サーバ</a:t>
                      </a:r>
                      <a:endParaRPr kumimoji="1" lang="en-US" altLang="ja-JP" sz="1200" dirty="0">
                        <a:latin typeface="Meiryo UI" panose="020B0604030504040204" pitchFamily="34" charset="-128"/>
                        <a:ea typeface="Meiryo UI" panose="020B0604030504040204" pitchFamily="34" charset="-128"/>
                      </a:endParaRPr>
                    </a:p>
                    <a:p>
                      <a:pPr algn="ctr"/>
                      <a:r>
                        <a:rPr kumimoji="1" lang="ja-JP" altLang="en-US" sz="1200" dirty="0">
                          <a:latin typeface="Meiryo UI" panose="020B0604030504040204" pitchFamily="34" charset="-128"/>
                          <a:ea typeface="Meiryo UI" panose="020B0604030504040204" pitchFamily="34" charset="-128"/>
                        </a:rPr>
                        <a:t>利用手順書</a:t>
                      </a:r>
                    </a:p>
                  </a:txBody>
                  <a:tcPr marL="68580" marR="68580" marT="34290" marB="34290" anchor="ctr">
                    <a:solidFill>
                      <a:schemeClr val="accent1">
                        <a:lumMod val="20000"/>
                        <a:lumOff val="80000"/>
                      </a:schemeClr>
                    </a:solidFill>
                  </a:tcPr>
                </a:tc>
                <a:tc>
                  <a:txBody>
                    <a:bodyPr/>
                    <a:lstStyle/>
                    <a:p>
                      <a:pPr algn="ctr"/>
                      <a:endParaRPr kumimoji="1" lang="ja-JP" altLang="en-US" sz="1200" dirty="0">
                        <a:latin typeface="Meiryo UI" panose="020B0604030504040204" pitchFamily="34" charset="-128"/>
                        <a:ea typeface="Meiryo UI" panose="020B0604030504040204" pitchFamily="34" charset="-128"/>
                      </a:endParaRPr>
                    </a:p>
                  </a:txBody>
                  <a:tcPr marL="68580" marR="68580" marT="34290" marB="34290" anchor="ctr"/>
                </a:tc>
                <a:extLst>
                  <a:ext uri="{0D108BD9-81ED-4DB2-BD59-A6C34878D82A}">
                    <a16:rowId xmlns:a16="http://schemas.microsoft.com/office/drawing/2014/main" val="3313077228"/>
                  </a:ext>
                </a:extLst>
              </a:tr>
            </a:tbl>
          </a:graphicData>
        </a:graphic>
      </p:graphicFrame>
    </p:spTree>
    <p:extLst>
      <p:ext uri="{BB962C8B-B14F-4D97-AF65-F5344CB8AC3E}">
        <p14:creationId xmlns:p14="http://schemas.microsoft.com/office/powerpoint/2010/main" val="308855304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231390" y="27924"/>
            <a:ext cx="8723312" cy="3332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sz="1800" b="1" dirty="0">
                <a:solidFill>
                  <a:srgbClr val="0070C0"/>
                </a:solidFill>
                <a:latin typeface="Meiryo UI" panose="020B0604030504040204" pitchFamily="50" charset="-128"/>
                <a:ea typeface="Meiryo UI" panose="020B0604030504040204" pitchFamily="50" charset="-128"/>
              </a:rPr>
              <a:t>アプリケーションデプロイ関連</a:t>
            </a:r>
          </a:p>
        </p:txBody>
      </p:sp>
      <p:sp>
        <p:nvSpPr>
          <p:cNvPr id="32" name="Rectangle 31"/>
          <p:cNvSpPr/>
          <p:nvPr/>
        </p:nvSpPr>
        <p:spPr>
          <a:xfrm>
            <a:off x="231389" y="361204"/>
            <a:ext cx="8723312" cy="4154984"/>
          </a:xfrm>
          <a:prstGeom prst="rect">
            <a:avLst/>
          </a:prstGeom>
          <a:ln>
            <a:noFill/>
          </a:ln>
        </p:spPr>
        <p:txBody>
          <a:bodyPr wrap="square">
            <a:spAutoFit/>
          </a:bodyPr>
          <a:lstStyle/>
          <a:p>
            <a:pPr marL="214313" indent="-214313">
              <a:buFont typeface="Wingdings" panose="05000000000000000000" pitchFamily="2" charset="2"/>
              <a:buChar char="u"/>
            </a:pPr>
            <a:r>
              <a:rPr lang="ja-JP" altLang="en-US" sz="1200" b="1" dirty="0">
                <a:latin typeface="Meiryo UI" panose="020B0604030504040204" pitchFamily="34" charset="-128"/>
                <a:ea typeface="Meiryo UI" panose="020B0604030504040204" pitchFamily="34" charset="-128"/>
              </a:rPr>
              <a:t>本番環境のデプロイは</a:t>
            </a:r>
            <a:r>
              <a:rPr lang="en-US" altLang="ja-JP" sz="1200" b="1" dirty="0">
                <a:latin typeface="Meiryo UI" panose="020B0604030504040204" pitchFamily="34" charset="-128"/>
                <a:ea typeface="Meiryo UI" panose="020B0604030504040204" pitchFamily="34" charset="-128"/>
              </a:rPr>
              <a:t>TAK-S</a:t>
            </a:r>
            <a:r>
              <a:rPr lang="ja-JP" altLang="en-US" sz="1200" b="1" dirty="0">
                <a:latin typeface="Meiryo UI" panose="020B0604030504040204" pitchFamily="34" charset="-128"/>
                <a:ea typeface="Meiryo UI" panose="020B0604030504040204" pitchFamily="34" charset="-128"/>
              </a:rPr>
              <a:t>様にて実施</a:t>
            </a:r>
            <a:br>
              <a:rPr lang="en-US" altLang="ja-JP" sz="1200" b="1" dirty="0">
                <a:latin typeface="Meiryo UI" panose="020B0604030504040204" pitchFamily="34" charset="-128"/>
                <a:ea typeface="Meiryo UI" panose="020B0604030504040204" pitchFamily="34" charset="-128"/>
              </a:rPr>
            </a:br>
            <a:r>
              <a:rPr lang="en-US" altLang="ja-JP" sz="1200" dirty="0">
                <a:latin typeface="Meiryo UI" panose="020B0604030504040204" pitchFamily="34" charset="-128"/>
                <a:ea typeface="Meiryo UI" panose="020B0604030504040204" pitchFamily="34" charset="-128"/>
              </a:rPr>
              <a:t>2020</a:t>
            </a:r>
            <a:r>
              <a:rPr lang="ja-JP" altLang="en-US" sz="1200" dirty="0">
                <a:latin typeface="Meiryo UI" panose="020B0604030504040204" pitchFamily="34" charset="-128"/>
                <a:ea typeface="Meiryo UI" panose="020B0604030504040204" pitchFamily="34" charset="-128"/>
              </a:rPr>
              <a:t>要件の開発については、</a:t>
            </a:r>
            <a:r>
              <a:rPr lang="en-US" altLang="ja-JP" sz="1200" dirty="0">
                <a:latin typeface="Meiryo UI" panose="020B0604030504040204" pitchFamily="34" charset="-128"/>
                <a:ea typeface="Meiryo UI" panose="020B0604030504040204" pitchFamily="34" charset="-128"/>
              </a:rPr>
              <a:t>TAK-S</a:t>
            </a:r>
            <a:r>
              <a:rPr lang="ja-JP" altLang="en-US" sz="1200" dirty="0">
                <a:latin typeface="Meiryo UI" panose="020B0604030504040204" pitchFamily="34" charset="-128"/>
                <a:ea typeface="Meiryo UI" panose="020B0604030504040204" pitchFamily="34" charset="-128"/>
              </a:rPr>
              <a:t>様にて実施。</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各ベンダー様は検証環境まで実施し、本番環境用の情報を</a:t>
            </a:r>
            <a:r>
              <a:rPr lang="en-US" altLang="ja-JP" sz="1200" dirty="0">
                <a:latin typeface="Meiryo UI" panose="020B0604030504040204" pitchFamily="34" charset="-128"/>
                <a:ea typeface="Meiryo UI" panose="020B0604030504040204" pitchFamily="34" charset="-128"/>
              </a:rPr>
              <a:t>TAK-S</a:t>
            </a:r>
            <a:r>
              <a:rPr lang="ja-JP" altLang="en-US" sz="1200" dirty="0">
                <a:latin typeface="Meiryo UI" panose="020B0604030504040204" pitchFamily="34" charset="-128"/>
                <a:ea typeface="Meiryo UI" panose="020B0604030504040204" pitchFamily="34" charset="-128"/>
              </a:rPr>
              <a:t>様に連携する。</a:t>
            </a:r>
            <a:br>
              <a:rPr lang="en-US" altLang="ja-JP" sz="1200" dirty="0">
                <a:latin typeface="Meiryo UI" panose="020B0604030504040204" pitchFamily="34" charset="-128"/>
                <a:ea typeface="Meiryo UI" panose="020B0604030504040204" pitchFamily="34" charset="-128"/>
              </a:rPr>
            </a:b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本番環境デプロイ時は、</a:t>
            </a:r>
            <a:r>
              <a:rPr lang="en-US" altLang="ja-JP" sz="1200" dirty="0">
                <a:latin typeface="Meiryo UI" panose="020B0604030504040204" pitchFamily="34" charset="-128"/>
                <a:ea typeface="Meiryo UI" panose="020B0604030504040204" pitchFamily="34" charset="-128"/>
              </a:rPr>
              <a:t>Infosys</a:t>
            </a:r>
            <a:r>
              <a:rPr lang="ja-JP" altLang="en-US" sz="1200" dirty="0">
                <a:latin typeface="Meiryo UI" panose="020B0604030504040204" pitchFamily="34" charset="-128"/>
                <a:ea typeface="Meiryo UI" panose="020B0604030504040204" pitchFamily="34" charset="-128"/>
              </a:rPr>
              <a:t>のサポートが立ち会いを実施する。</a:t>
            </a: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r>
              <a:rPr lang="ja-JP" altLang="en-US" sz="1200" b="1" dirty="0">
                <a:latin typeface="Meiryo UI" panose="020B0604030504040204" pitchFamily="34" charset="-128"/>
                <a:ea typeface="Meiryo UI" panose="020B0604030504040204" pitchFamily="34" charset="-128"/>
              </a:rPr>
              <a:t>開発・検証環境のデプロイ</a:t>
            </a:r>
            <a:br>
              <a:rPr lang="en-US" altLang="ja-JP" sz="1200" b="1"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各ベンダー様が実施。</a:t>
            </a:r>
            <a:br>
              <a:rPr lang="en-US" altLang="ja-JP" sz="1200" dirty="0">
                <a:latin typeface="Meiryo UI" panose="020B0604030504040204" pitchFamily="34" charset="-128"/>
                <a:ea typeface="Meiryo UI" panose="020B0604030504040204" pitchFamily="34" charset="-128"/>
              </a:rPr>
            </a:br>
            <a:r>
              <a:rPr lang="en-US" altLang="ja-JP" sz="1200" dirty="0">
                <a:latin typeface="Meiryo UI" panose="020B0604030504040204" pitchFamily="34" charset="-128"/>
                <a:ea typeface="Meiryo UI" panose="020B0604030504040204" pitchFamily="34" charset="-128"/>
              </a:rPr>
              <a:t>IAM</a:t>
            </a:r>
            <a:r>
              <a:rPr lang="ja-JP" altLang="en-US" sz="1200" dirty="0">
                <a:latin typeface="Meiryo UI" panose="020B0604030504040204" pitchFamily="34" charset="-128"/>
                <a:ea typeface="Meiryo UI" panose="020B0604030504040204" pitchFamily="34" charset="-128"/>
              </a:rPr>
              <a:t>ユーザーを用いて、</a:t>
            </a:r>
            <a:r>
              <a:rPr lang="en-US" altLang="ja-JP" sz="1200" dirty="0">
                <a:latin typeface="Meiryo UI" panose="020B0604030504040204" pitchFamily="34" charset="-128"/>
                <a:ea typeface="Meiryo UI" panose="020B0604030504040204" pitchFamily="34" charset="-128"/>
              </a:rPr>
              <a:t>AWS</a:t>
            </a:r>
            <a:r>
              <a:rPr lang="ja-JP" altLang="en-US" sz="1200" dirty="0">
                <a:latin typeface="Meiryo UI" panose="020B0604030504040204" pitchFamily="34" charset="-128"/>
                <a:ea typeface="Meiryo UI" panose="020B0604030504040204" pitchFamily="34" charset="-128"/>
              </a:rPr>
              <a:t>コンソールから実施します。</a:t>
            </a: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r>
              <a:rPr lang="ja-JP" altLang="en-US" sz="1200" b="1" dirty="0">
                <a:latin typeface="Meiryo UI" panose="020B0604030504040204" pitchFamily="34" charset="-128"/>
                <a:ea typeface="Meiryo UI" panose="020B0604030504040204" pitchFamily="34" charset="-128"/>
              </a:rPr>
              <a:t>サービスの</a:t>
            </a:r>
            <a:r>
              <a:rPr lang="en-US" altLang="ja-JP" sz="1200" b="1" dirty="0">
                <a:latin typeface="Meiryo UI" panose="020B0604030504040204" pitchFamily="34" charset="-128"/>
                <a:ea typeface="Meiryo UI" panose="020B0604030504040204" pitchFamily="34" charset="-128"/>
              </a:rPr>
              <a:t>URL</a:t>
            </a:r>
            <a:r>
              <a:rPr lang="ja-JP" altLang="en-US" sz="1200" b="1" dirty="0">
                <a:latin typeface="Meiryo UI" panose="020B0604030504040204" pitchFamily="34" charset="-128"/>
                <a:ea typeface="Meiryo UI" panose="020B0604030504040204" pitchFamily="34" charset="-128"/>
              </a:rPr>
              <a:t>決定について</a:t>
            </a:r>
            <a:br>
              <a:rPr lang="en-US" altLang="ja-JP" sz="1200" b="1"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特に本番環境については、竹中様と協議のうえで決める必要がある。</a:t>
            </a:r>
            <a:br>
              <a:rPr lang="en-US" altLang="ja-JP" sz="1200" dirty="0">
                <a:latin typeface="Meiryo UI" panose="020B0604030504040204" pitchFamily="34" charset="-128"/>
                <a:ea typeface="Meiryo UI" panose="020B0604030504040204" pitchFamily="34" charset="-128"/>
              </a:rPr>
            </a:br>
            <a:r>
              <a:rPr lang="en-US" altLang="ja-JP" sz="1200" dirty="0" err="1">
                <a:latin typeface="Meiryo UI" panose="020B0604030504040204" pitchFamily="34" charset="-128"/>
                <a:ea typeface="Meiryo UI" panose="020B0604030504040204" pitchFamily="34" charset="-128"/>
              </a:rPr>
              <a:t>Infy</a:t>
            </a:r>
            <a:r>
              <a:rPr lang="ja-JP" altLang="en-US" sz="1200" dirty="0">
                <a:latin typeface="Meiryo UI" panose="020B0604030504040204" pitchFamily="34" charset="-128"/>
                <a:ea typeface="Meiryo UI" panose="020B0604030504040204" pitchFamily="34" charset="-128"/>
              </a:rPr>
              <a:t>あるいは各ベンダーから</a:t>
            </a:r>
            <a:r>
              <a:rPr lang="en-US" altLang="ja-JP" sz="1200" dirty="0">
                <a:latin typeface="Meiryo UI" panose="020B0604030504040204" pitchFamily="34" charset="-128"/>
                <a:ea typeface="Meiryo UI" panose="020B0604030504040204" pitchFamily="34" charset="-128"/>
              </a:rPr>
              <a:t>URL</a:t>
            </a:r>
            <a:r>
              <a:rPr lang="ja-JP" altLang="en-US" sz="1200" dirty="0">
                <a:latin typeface="Meiryo UI" panose="020B0604030504040204" pitchFamily="34" charset="-128"/>
                <a:ea typeface="Meiryo UI" panose="020B0604030504040204" pitchFamily="34" charset="-128"/>
              </a:rPr>
              <a:t>をこうしたいという連絡を竹中様の窓口に対して一度実施</a:t>
            </a:r>
            <a:r>
              <a:rPr lang="en-US" altLang="ja-JP" sz="1200" dirty="0">
                <a:latin typeface="Meiryo UI" panose="020B0604030504040204" pitchFamily="34" charset="-128"/>
                <a:ea typeface="Meiryo UI" panose="020B0604030504040204" pitchFamily="34" charset="-128"/>
              </a:rPr>
              <a:t>(2019</a:t>
            </a:r>
            <a:r>
              <a:rPr lang="ja-JP" altLang="en-US" sz="1200" dirty="0">
                <a:latin typeface="Meiryo UI" panose="020B0604030504040204" pitchFamily="34" charset="-128"/>
                <a:ea typeface="Meiryo UI" panose="020B0604030504040204" pitchFamily="34" charset="-128"/>
              </a:rPr>
              <a:t>は千田様、佐藤様</a:t>
            </a: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し、承認の上で</a:t>
            </a:r>
            <a:r>
              <a:rPr lang="en-US" altLang="ja-JP" sz="1200" dirty="0">
                <a:latin typeface="Meiryo UI" panose="020B0604030504040204" pitchFamily="34" charset="-128"/>
                <a:ea typeface="Meiryo UI" panose="020B0604030504040204" pitchFamily="34" charset="-128"/>
              </a:rPr>
              <a:t>URL</a:t>
            </a:r>
            <a:r>
              <a:rPr lang="ja-JP" altLang="en-US" sz="1200" dirty="0">
                <a:latin typeface="Meiryo UI" panose="020B0604030504040204" pitchFamily="34" charset="-128"/>
                <a:ea typeface="Meiryo UI" panose="020B0604030504040204" pitchFamily="34" charset="-128"/>
              </a:rPr>
              <a:t>を決定する。</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勝手に決めないこと。</a:t>
            </a: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r>
              <a:rPr lang="ja-JP" altLang="en-US" sz="1200" b="1" dirty="0">
                <a:latin typeface="Meiryo UI" panose="020B0604030504040204" pitchFamily="34" charset="-128"/>
                <a:ea typeface="Meiryo UI" panose="020B0604030504040204" pitchFamily="34" charset="-128"/>
              </a:rPr>
              <a:t>サービスの</a:t>
            </a:r>
            <a:r>
              <a:rPr lang="en-US" altLang="ja-JP" sz="1200" b="1" dirty="0">
                <a:latin typeface="Meiryo UI" panose="020B0604030504040204" pitchFamily="34" charset="-128"/>
                <a:ea typeface="Meiryo UI" panose="020B0604030504040204" pitchFamily="34" charset="-128"/>
              </a:rPr>
              <a:t>URL</a:t>
            </a:r>
            <a:r>
              <a:rPr lang="ja-JP" altLang="en-US" sz="1200" b="1" dirty="0">
                <a:latin typeface="Meiryo UI" panose="020B0604030504040204" pitchFamily="34" charset="-128"/>
                <a:ea typeface="Meiryo UI" panose="020B0604030504040204" pitchFamily="34" charset="-128"/>
              </a:rPr>
              <a:t>紐付が必要</a:t>
            </a:r>
            <a:br>
              <a:rPr lang="en-US" altLang="ja-JP" sz="1200" b="1"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サービスへの</a:t>
            </a:r>
            <a:r>
              <a:rPr lang="en-US" altLang="ja-JP" sz="1200" dirty="0">
                <a:latin typeface="Meiryo UI" panose="020B0604030504040204" pitchFamily="34" charset="-128"/>
                <a:ea typeface="Meiryo UI" panose="020B0604030504040204" pitchFamily="34" charset="-128"/>
              </a:rPr>
              <a:t>URL</a:t>
            </a:r>
            <a:r>
              <a:rPr lang="ja-JP" altLang="en-US" sz="1200" dirty="0">
                <a:latin typeface="Meiryo UI" panose="020B0604030504040204" pitchFamily="34" charset="-128"/>
                <a:ea typeface="Meiryo UI" panose="020B0604030504040204" pitchFamily="34" charset="-128"/>
              </a:rPr>
              <a:t>付加後、</a:t>
            </a:r>
            <a:r>
              <a:rPr lang="en-US" altLang="ja-JP" sz="1200" dirty="0">
                <a:latin typeface="Meiryo UI" panose="020B0604030504040204" pitchFamily="34" charset="-128"/>
                <a:ea typeface="Meiryo UI" panose="020B0604030504040204" pitchFamily="34" charset="-128"/>
              </a:rPr>
              <a:t>URL</a:t>
            </a:r>
            <a:r>
              <a:rPr lang="ja-JP" altLang="en-US" sz="1200" dirty="0">
                <a:latin typeface="Meiryo UI" panose="020B0604030504040204" pitchFamily="34" charset="-128"/>
                <a:ea typeface="Meiryo UI" panose="020B0604030504040204" pitchFamily="34" charset="-128"/>
              </a:rPr>
              <a:t>と</a:t>
            </a:r>
            <a:r>
              <a:rPr lang="en-US" altLang="ja-JP" sz="1200" dirty="0">
                <a:latin typeface="Meiryo UI" panose="020B0604030504040204" pitchFamily="34" charset="-128"/>
                <a:ea typeface="Meiryo UI" panose="020B0604030504040204" pitchFamily="34" charset="-128"/>
              </a:rPr>
              <a:t>ELB(</a:t>
            </a:r>
            <a:r>
              <a:rPr lang="ja-JP" altLang="en-US" sz="1200" dirty="0">
                <a:latin typeface="Meiryo UI" panose="020B0604030504040204" pitchFamily="34" charset="-128"/>
                <a:ea typeface="Meiryo UI" panose="020B0604030504040204" pitchFamily="34" charset="-128"/>
              </a:rPr>
              <a:t>あるいは</a:t>
            </a:r>
            <a:r>
              <a:rPr lang="en-US" altLang="ja-JP" sz="1200" dirty="0">
                <a:latin typeface="Meiryo UI" panose="020B0604030504040204" pitchFamily="34" charset="-128"/>
                <a:ea typeface="Meiryo UI" panose="020B0604030504040204" pitchFamily="34" charset="-128"/>
              </a:rPr>
              <a:t>ALB)</a:t>
            </a:r>
            <a:r>
              <a:rPr lang="ja-JP" altLang="en-US" sz="1200" dirty="0">
                <a:latin typeface="Meiryo UI" panose="020B0604030504040204" pitchFamily="34" charset="-128"/>
                <a:ea typeface="Meiryo UI" panose="020B0604030504040204" pitchFamily="34" charset="-128"/>
              </a:rPr>
              <a:t>との紐付を</a:t>
            </a:r>
            <a:r>
              <a:rPr lang="en-US" altLang="ja-JP" sz="1200" dirty="0">
                <a:latin typeface="Meiryo UI" panose="020B0604030504040204" pitchFamily="34" charset="-128"/>
                <a:ea typeface="Meiryo UI" panose="020B0604030504040204" pitchFamily="34" charset="-128"/>
              </a:rPr>
              <a:t>Infosys</a:t>
            </a:r>
            <a:r>
              <a:rPr lang="ja-JP" altLang="en-US" sz="1200" dirty="0">
                <a:latin typeface="Meiryo UI" panose="020B0604030504040204" pitchFamily="34" charset="-128"/>
                <a:ea typeface="Meiryo UI" panose="020B0604030504040204" pitchFamily="34" charset="-128"/>
              </a:rPr>
              <a:t>経由で</a:t>
            </a:r>
            <a:r>
              <a:rPr lang="en-US" altLang="ja-JP" sz="1200" dirty="0">
                <a:latin typeface="Meiryo UI" panose="020B0604030504040204" pitchFamily="34" charset="-128"/>
                <a:ea typeface="Meiryo UI" panose="020B0604030504040204" pitchFamily="34" charset="-128"/>
              </a:rPr>
              <a:t>G-ICT</a:t>
            </a:r>
            <a:r>
              <a:rPr lang="ja-JP" altLang="en-US" sz="1200" dirty="0">
                <a:latin typeface="Meiryo UI" panose="020B0604030504040204" pitchFamily="34" charset="-128"/>
                <a:ea typeface="Meiryo UI" panose="020B0604030504040204" pitchFamily="34" charset="-128"/>
              </a:rPr>
              <a:t>に依頼する必要がある。</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これを実施しないと、イントラ</a:t>
            </a: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竹中様側</a:t>
            </a: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から</a:t>
            </a:r>
            <a:r>
              <a:rPr lang="en-US" altLang="ja-JP" sz="1200" dirty="0">
                <a:latin typeface="Meiryo UI" panose="020B0604030504040204" pitchFamily="34" charset="-128"/>
                <a:ea typeface="Meiryo UI" panose="020B0604030504040204" pitchFamily="34" charset="-128"/>
              </a:rPr>
              <a:t>URL</a:t>
            </a:r>
            <a:r>
              <a:rPr lang="ja-JP" altLang="en-US" sz="1200" dirty="0">
                <a:latin typeface="Meiryo UI" panose="020B0604030504040204" pitchFamily="34" charset="-128"/>
                <a:ea typeface="Meiryo UI" panose="020B0604030504040204" pitchFamily="34" charset="-128"/>
              </a:rPr>
              <a:t>接続ができない。</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依頼フォーマットの例は、依頼サンプル参照</a:t>
            </a: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r>
              <a:rPr lang="en-US" altLang="ja-JP" sz="1200" b="1" dirty="0" err="1">
                <a:latin typeface="Meiryo UI" panose="020B0604030504040204" pitchFamily="34" charset="-128"/>
                <a:ea typeface="Meiryo UI" panose="020B0604030504040204" pitchFamily="34" charset="-128"/>
              </a:rPr>
              <a:t>iFrame</a:t>
            </a:r>
            <a:r>
              <a:rPr lang="ja-JP" altLang="en-US" sz="1200" b="1" dirty="0">
                <a:latin typeface="Meiryo UI" panose="020B0604030504040204" pitchFamily="34" charset="-128"/>
                <a:ea typeface="Meiryo UI" panose="020B0604030504040204" pitchFamily="34" charset="-128"/>
              </a:rPr>
              <a:t>組み込みは</a:t>
            </a:r>
            <a:r>
              <a:rPr lang="en-US" altLang="ja-JP" sz="1200" b="1" dirty="0">
                <a:latin typeface="Meiryo UI" panose="020B0604030504040204" pitchFamily="34" charset="-128"/>
                <a:ea typeface="Meiryo UI" panose="020B0604030504040204" pitchFamily="34" charset="-128"/>
              </a:rPr>
              <a:t>Infosys</a:t>
            </a:r>
            <a:r>
              <a:rPr lang="ja-JP" altLang="en-US" sz="1200" b="1" dirty="0">
                <a:latin typeface="Meiryo UI" panose="020B0604030504040204" pitchFamily="34" charset="-128"/>
                <a:ea typeface="Meiryo UI" panose="020B0604030504040204" pitchFamily="34" charset="-128"/>
              </a:rPr>
              <a:t>実施</a:t>
            </a:r>
            <a:br>
              <a:rPr lang="en-US" altLang="ja-JP" sz="1200" b="1" dirty="0">
                <a:latin typeface="Meiryo UI" panose="020B0604030504040204" pitchFamily="34" charset="-128"/>
                <a:ea typeface="Meiryo UI" panose="020B0604030504040204" pitchFamily="34" charset="-128"/>
              </a:rPr>
            </a:br>
            <a:r>
              <a:rPr lang="en-US" altLang="ja-JP" sz="1200" dirty="0">
                <a:latin typeface="Meiryo UI" panose="020B0604030504040204" pitchFamily="34" charset="-128"/>
                <a:ea typeface="Meiryo UI" panose="020B0604030504040204" pitchFamily="34" charset="-128"/>
              </a:rPr>
              <a:t>Infosys</a:t>
            </a:r>
            <a:r>
              <a:rPr lang="ja-JP" altLang="en-US" sz="1200" dirty="0">
                <a:latin typeface="Meiryo UI" panose="020B0604030504040204" pitchFamily="34" charset="-128"/>
                <a:ea typeface="Meiryo UI" panose="020B0604030504040204" pitchFamily="34" charset="-128"/>
              </a:rPr>
              <a:t>が、対象アプリケーションの</a:t>
            </a:r>
            <a:r>
              <a:rPr lang="en-US" altLang="ja-JP" sz="1200" dirty="0" err="1">
                <a:latin typeface="Meiryo UI" panose="020B0604030504040204" pitchFamily="34" charset="-128"/>
                <a:ea typeface="Meiryo UI" panose="020B0604030504040204" pitchFamily="34" charset="-128"/>
              </a:rPr>
              <a:t>iFrame</a:t>
            </a:r>
            <a:r>
              <a:rPr lang="ja-JP" altLang="en-US" sz="1200" dirty="0">
                <a:latin typeface="Meiryo UI" panose="020B0604030504040204" pitchFamily="34" charset="-128"/>
                <a:ea typeface="Meiryo UI" panose="020B0604030504040204" pitchFamily="34" charset="-128"/>
              </a:rPr>
              <a:t>組み込みを実施する。</a:t>
            </a:r>
            <a:endParaRPr lang="en-US" altLang="ja-JP" sz="1200" dirty="0">
              <a:latin typeface="Meiryo UI" panose="020B0604030504040204" pitchFamily="34" charset="-128"/>
              <a:ea typeface="Meiryo UI" panose="020B0604030504040204" pitchFamily="34" charset="-128"/>
            </a:endParaRPr>
          </a:p>
        </p:txBody>
      </p:sp>
      <p:graphicFrame>
        <p:nvGraphicFramePr>
          <p:cNvPr id="4" name="Table 3"/>
          <p:cNvGraphicFramePr>
            <a:graphicFrameLocks noGrp="1"/>
          </p:cNvGraphicFramePr>
          <p:nvPr>
            <p:extLst>
              <p:ext uri="{D42A27DB-BD31-4B8C-83A1-F6EECF244321}">
                <p14:modId xmlns:p14="http://schemas.microsoft.com/office/powerpoint/2010/main" val="2654357028"/>
              </p:ext>
            </p:extLst>
          </p:nvPr>
        </p:nvGraphicFramePr>
        <p:xfrm>
          <a:off x="3975419" y="1317258"/>
          <a:ext cx="2307206" cy="588289"/>
        </p:xfrm>
        <a:graphic>
          <a:graphicData uri="http://schemas.openxmlformats.org/drawingml/2006/table">
            <a:tbl>
              <a:tblPr firstRow="1" bandRow="1">
                <a:tableStyleId>{5940675A-B579-460E-94D1-54222C63F5DA}</a:tableStyleId>
              </a:tblPr>
              <a:tblGrid>
                <a:gridCol w="1116648">
                  <a:extLst>
                    <a:ext uri="{9D8B030D-6E8A-4147-A177-3AD203B41FA5}">
                      <a16:colId xmlns:a16="http://schemas.microsoft.com/office/drawing/2014/main" val="1953082071"/>
                    </a:ext>
                  </a:extLst>
                </a:gridCol>
                <a:gridCol w="1190558">
                  <a:extLst>
                    <a:ext uri="{9D8B030D-6E8A-4147-A177-3AD203B41FA5}">
                      <a16:colId xmlns:a16="http://schemas.microsoft.com/office/drawing/2014/main" val="3494971304"/>
                    </a:ext>
                  </a:extLst>
                </a:gridCol>
              </a:tblGrid>
              <a:tr h="588289">
                <a:tc>
                  <a:txBody>
                    <a:bodyPr/>
                    <a:lstStyle/>
                    <a:p>
                      <a:pPr algn="ctr"/>
                      <a:r>
                        <a:rPr kumimoji="1" lang="ja-JP" altLang="en-US" sz="1200" dirty="0">
                          <a:latin typeface="Meiryo UI" panose="020B0604030504040204" pitchFamily="34" charset="-128"/>
                          <a:ea typeface="Meiryo UI" panose="020B0604030504040204" pitchFamily="34" charset="-128"/>
                        </a:rPr>
                        <a:t>デプロイ手順</a:t>
                      </a:r>
                    </a:p>
                  </a:txBody>
                  <a:tcPr marL="68580" marR="68580" marT="34290" marB="34290" anchor="ctr">
                    <a:solidFill>
                      <a:schemeClr val="accent1">
                        <a:lumMod val="20000"/>
                        <a:lumOff val="80000"/>
                      </a:schemeClr>
                    </a:solidFill>
                  </a:tcPr>
                </a:tc>
                <a:tc>
                  <a:txBody>
                    <a:bodyPr/>
                    <a:lstStyle/>
                    <a:p>
                      <a:pPr algn="ctr"/>
                      <a:endParaRPr kumimoji="1" lang="ja-JP" altLang="en-US" sz="1200" dirty="0">
                        <a:latin typeface="Meiryo UI" panose="020B0604030504040204" pitchFamily="34" charset="-128"/>
                        <a:ea typeface="Meiryo UI" panose="020B0604030504040204" pitchFamily="34" charset="-128"/>
                      </a:endParaRPr>
                    </a:p>
                  </a:txBody>
                  <a:tcPr marL="68580" marR="68580" marT="34290" marB="34290" anchor="ctr"/>
                </a:tc>
                <a:extLst>
                  <a:ext uri="{0D108BD9-81ED-4DB2-BD59-A6C34878D82A}">
                    <a16:rowId xmlns:a16="http://schemas.microsoft.com/office/drawing/2014/main" val="3313077228"/>
                  </a:ext>
                </a:extLst>
              </a:tr>
            </a:tbl>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421009287"/>
              </p:ext>
            </p:extLst>
          </p:nvPr>
        </p:nvGraphicFramePr>
        <p:xfrm>
          <a:off x="5225143" y="1349915"/>
          <a:ext cx="914400" cy="771525"/>
        </p:xfrm>
        <a:graphic>
          <a:graphicData uri="http://schemas.openxmlformats.org/presentationml/2006/ole">
            <mc:AlternateContent xmlns:mc="http://schemas.openxmlformats.org/markup-compatibility/2006">
              <mc:Choice xmlns:v="urn:schemas-microsoft-com:vml" Requires="v">
                <p:oleObj name="Document" showAsIcon="1" r:id="rId2" imgW="914400" imgH="771480" progId="Word.Document.12">
                  <p:embed/>
                </p:oleObj>
              </mc:Choice>
              <mc:Fallback>
                <p:oleObj name="Document" showAsIcon="1" r:id="rId2" imgW="914400" imgH="771480" progId="Word.Document.12">
                  <p:embed/>
                  <p:pic>
                    <p:nvPicPr>
                      <p:cNvPr id="2" name="Object 1"/>
                      <p:cNvPicPr/>
                      <p:nvPr/>
                    </p:nvPicPr>
                    <p:blipFill>
                      <a:blip r:embed="rId3"/>
                      <a:stretch>
                        <a:fillRect/>
                      </a:stretch>
                    </p:blipFill>
                    <p:spPr>
                      <a:xfrm>
                        <a:off x="5225143" y="134991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01763898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231390" y="27924"/>
            <a:ext cx="8723312" cy="3332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ja-JP" sz="1800" b="1" dirty="0">
                <a:solidFill>
                  <a:srgbClr val="0070C0"/>
                </a:solidFill>
                <a:latin typeface="Meiryo UI" panose="020B0604030504040204" pitchFamily="50" charset="-128"/>
                <a:ea typeface="Meiryo UI" panose="020B0604030504040204" pitchFamily="50" charset="-128"/>
              </a:rPr>
              <a:t>G-ICT</a:t>
            </a:r>
            <a:r>
              <a:rPr lang="ja-JP" altLang="en-US" sz="1800" b="1" dirty="0">
                <a:solidFill>
                  <a:srgbClr val="0070C0"/>
                </a:solidFill>
                <a:latin typeface="Meiryo UI" panose="020B0604030504040204" pitchFamily="50" charset="-128"/>
                <a:ea typeface="Meiryo UI" panose="020B0604030504040204" pitchFamily="50" charset="-128"/>
              </a:rPr>
              <a:t>依頼関連</a:t>
            </a:r>
          </a:p>
        </p:txBody>
      </p:sp>
      <p:sp>
        <p:nvSpPr>
          <p:cNvPr id="11" name="Rectangle 10"/>
          <p:cNvSpPr/>
          <p:nvPr/>
        </p:nvSpPr>
        <p:spPr>
          <a:xfrm>
            <a:off x="231390" y="361205"/>
            <a:ext cx="8723312" cy="4708981"/>
          </a:xfrm>
          <a:prstGeom prst="rect">
            <a:avLst/>
          </a:prstGeom>
          <a:ln>
            <a:noFill/>
          </a:ln>
        </p:spPr>
        <p:txBody>
          <a:bodyPr wrap="square">
            <a:spAutoFit/>
          </a:bodyPr>
          <a:lstStyle/>
          <a:p>
            <a:pPr marL="214313" indent="-214313">
              <a:buFont typeface="Wingdings" panose="05000000000000000000" pitchFamily="2" charset="2"/>
              <a:buChar char="u"/>
            </a:pPr>
            <a:r>
              <a:rPr lang="en-US" altLang="ja-JP" sz="1200" b="1" dirty="0">
                <a:latin typeface="Meiryo UI" panose="020B0604030504040204" pitchFamily="34" charset="-128"/>
                <a:ea typeface="Meiryo UI" panose="020B0604030504040204" pitchFamily="34" charset="-128"/>
              </a:rPr>
              <a:t>G-ICT</a:t>
            </a:r>
            <a:r>
              <a:rPr lang="ja-JP" altLang="en-US" sz="1200" b="1" dirty="0">
                <a:latin typeface="Meiryo UI" panose="020B0604030504040204" pitchFamily="34" charset="-128"/>
                <a:ea typeface="Meiryo UI" panose="020B0604030504040204" pitchFamily="34" charset="-128"/>
              </a:rPr>
              <a:t>依頼が必要な例と依頼サンプル</a:t>
            </a:r>
            <a:br>
              <a:rPr lang="en-US" altLang="ja-JP" sz="1200" b="1" dirty="0">
                <a:latin typeface="Meiryo UI" panose="020B0604030504040204" pitchFamily="34" charset="-128"/>
                <a:ea typeface="Meiryo UI" panose="020B0604030504040204" pitchFamily="34" charset="-128"/>
              </a:rPr>
            </a:br>
            <a:r>
              <a:rPr lang="en-US" altLang="ja-JP" sz="1200" dirty="0">
                <a:latin typeface="Meiryo UI" panose="020B0604030504040204" pitchFamily="34" charset="-128"/>
                <a:ea typeface="Meiryo UI" panose="020B0604030504040204" pitchFamily="34" charset="-128"/>
              </a:rPr>
              <a:t>Infosys</a:t>
            </a:r>
            <a:r>
              <a:rPr lang="ja-JP" altLang="en-US" sz="1200" dirty="0">
                <a:latin typeface="Meiryo UI" panose="020B0604030504040204" pitchFamily="34" charset="-128"/>
                <a:ea typeface="Meiryo UI" panose="020B0604030504040204" pitchFamily="34" charset="-128"/>
              </a:rPr>
              <a:t>が、</a:t>
            </a:r>
            <a:r>
              <a:rPr lang="en-US" altLang="ja-JP" sz="1200" dirty="0">
                <a:latin typeface="Meiryo UI" panose="020B0604030504040204" pitchFamily="34" charset="-128"/>
                <a:ea typeface="Meiryo UI" panose="020B0604030504040204" pitchFamily="34" charset="-128"/>
              </a:rPr>
              <a:t>G-ICT</a:t>
            </a:r>
            <a:r>
              <a:rPr lang="ja-JP" altLang="en-US" sz="1200" dirty="0">
                <a:latin typeface="Meiryo UI" panose="020B0604030504040204" pitchFamily="34" charset="-128"/>
                <a:ea typeface="Meiryo UI" panose="020B0604030504040204" pitchFamily="34" charset="-128"/>
              </a:rPr>
              <a:t>に依頼をする。</a:t>
            </a:r>
            <a:r>
              <a:rPr lang="en-US" altLang="ja-JP" sz="1200" dirty="0">
                <a:latin typeface="Meiryo UI" panose="020B0604030504040204" pitchFamily="34" charset="-128"/>
                <a:ea typeface="Meiryo UI" panose="020B0604030504040204" pitchFamily="34" charset="-128"/>
              </a:rPr>
              <a:t>Teams</a:t>
            </a:r>
            <a:r>
              <a:rPr lang="ja-JP" altLang="en-US" sz="1200" dirty="0">
                <a:latin typeface="Meiryo UI" panose="020B0604030504040204" pitchFamily="34" charset="-128"/>
                <a:ea typeface="Meiryo UI" panose="020B0604030504040204" pitchFamily="34" charset="-128"/>
              </a:rPr>
              <a:t>で、千田様、臼井様にワードドキュメントをつけて</a:t>
            </a:r>
            <a:r>
              <a:rPr lang="en-US" altLang="ja-JP" sz="1200" dirty="0">
                <a:latin typeface="Meiryo UI" panose="020B0604030504040204" pitchFamily="34" charset="-128"/>
                <a:ea typeface="Meiryo UI" panose="020B0604030504040204" pitchFamily="34" charset="-128"/>
              </a:rPr>
              <a:t>G-ICT</a:t>
            </a:r>
            <a:r>
              <a:rPr lang="ja-JP" altLang="en-US" sz="1200" dirty="0">
                <a:latin typeface="Meiryo UI" panose="020B0604030504040204" pitchFamily="34" charset="-128"/>
                <a:ea typeface="Meiryo UI" panose="020B0604030504040204" pitchFamily="34" charset="-128"/>
              </a:rPr>
              <a:t>依頼をお願いする。</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以下は</a:t>
            </a:r>
            <a:r>
              <a:rPr lang="en-US" altLang="ja-JP" sz="1200" dirty="0">
                <a:latin typeface="Meiryo UI" panose="020B0604030504040204" pitchFamily="34" charset="-128"/>
                <a:ea typeface="Meiryo UI" panose="020B0604030504040204" pitchFamily="34" charset="-128"/>
              </a:rPr>
              <a:t>2019</a:t>
            </a:r>
            <a:r>
              <a:rPr lang="ja-JP" altLang="en-US" sz="1200" dirty="0">
                <a:latin typeface="Meiryo UI" panose="020B0604030504040204" pitchFamily="34" charset="-128"/>
                <a:ea typeface="Meiryo UI" panose="020B0604030504040204" pitchFamily="34" charset="-128"/>
              </a:rPr>
              <a:t>の</a:t>
            </a:r>
            <a:r>
              <a:rPr lang="en-US" altLang="ja-JP" sz="1200" dirty="0">
                <a:latin typeface="Meiryo UI" panose="020B0604030504040204" pitchFamily="34" charset="-128"/>
                <a:ea typeface="Meiryo UI" panose="020B0604030504040204" pitchFamily="34" charset="-128"/>
              </a:rPr>
              <a:t>G-ICT</a:t>
            </a:r>
            <a:r>
              <a:rPr lang="ja-JP" altLang="en-US" sz="1200" dirty="0">
                <a:latin typeface="Meiryo UI" panose="020B0604030504040204" pitchFamily="34" charset="-128"/>
                <a:ea typeface="Meiryo UI" panose="020B0604030504040204" pitchFamily="34" charset="-128"/>
              </a:rPr>
              <a:t>依頼事項の一例。</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依頼内容はワードファイルに記載し、項目が多いあるいはワード形式だと見づらくなってしまう場合は別添する</a:t>
            </a:r>
            <a:r>
              <a:rPr lang="en-US" altLang="ja-JP" sz="1200" dirty="0">
                <a:latin typeface="Meiryo UI" panose="020B0604030504040204" pitchFamily="34" charset="-128"/>
                <a:ea typeface="Meiryo UI" panose="020B0604030504040204" pitchFamily="34" charset="-128"/>
              </a:rPr>
              <a:t>(URL</a:t>
            </a:r>
            <a:r>
              <a:rPr lang="ja-JP" altLang="en-US" sz="1200" dirty="0">
                <a:latin typeface="Meiryo UI" panose="020B0604030504040204" pitchFamily="34" charset="-128"/>
                <a:ea typeface="Meiryo UI" panose="020B0604030504040204" pitchFamily="34" charset="-128"/>
              </a:rPr>
              <a:t>紐付申請箇所参照</a:t>
            </a:r>
            <a:r>
              <a:rPr lang="en-US" altLang="ja-JP" sz="1200" dirty="0">
                <a:latin typeface="Meiryo UI" panose="020B0604030504040204" pitchFamily="34" charset="-128"/>
                <a:ea typeface="Meiryo UI" panose="020B0604030504040204" pitchFamily="34" charset="-128"/>
              </a:rPr>
              <a:t>)</a:t>
            </a: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r>
              <a:rPr lang="ja-JP" altLang="en-US" sz="1200" b="1" dirty="0">
                <a:latin typeface="Meiryo UI" panose="020B0604030504040204" pitchFamily="34" charset="-128"/>
                <a:ea typeface="Meiryo UI" panose="020B0604030504040204" pitchFamily="34" charset="-128"/>
              </a:rPr>
              <a:t>依頼時の注意事項</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実作業は</a:t>
            </a:r>
            <a:r>
              <a:rPr lang="en-US" altLang="ja-JP" sz="1200" dirty="0">
                <a:latin typeface="Meiryo UI" panose="020B0604030504040204" pitchFamily="34" charset="-128"/>
                <a:ea typeface="Meiryo UI" panose="020B0604030504040204" pitchFamily="34" charset="-128"/>
              </a:rPr>
              <a:t>G-ICT</a:t>
            </a:r>
            <a:r>
              <a:rPr lang="ja-JP" altLang="en-US" sz="1200" dirty="0">
                <a:latin typeface="Meiryo UI" panose="020B0604030504040204" pitchFamily="34" charset="-128"/>
                <a:ea typeface="Meiryo UI" panose="020B0604030504040204" pitchFamily="34" charset="-128"/>
              </a:rPr>
              <a:t>から</a:t>
            </a:r>
            <a:r>
              <a:rPr lang="en-US" altLang="ja-JP" sz="1200" dirty="0">
                <a:latin typeface="Meiryo UI" panose="020B0604030504040204" pitchFamily="34" charset="-128"/>
                <a:ea typeface="Meiryo UI" panose="020B0604030504040204" pitchFamily="34" charset="-128"/>
              </a:rPr>
              <a:t>CTC</a:t>
            </a:r>
            <a:r>
              <a:rPr lang="ja-JP" altLang="en-US" sz="1200" dirty="0">
                <a:latin typeface="Meiryo UI" panose="020B0604030504040204" pitchFamily="34" charset="-128"/>
                <a:ea typeface="Meiryo UI" panose="020B0604030504040204" pitchFamily="34" charset="-128"/>
              </a:rPr>
              <a:t>様へ依頼されており、大きな作業をしている最中などは時間がかかる。</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例えば</a:t>
            </a:r>
            <a:r>
              <a:rPr lang="en-US" altLang="ja-JP" sz="1200" dirty="0">
                <a:latin typeface="Meiryo UI" panose="020B0604030504040204" pitchFamily="34" charset="-128"/>
                <a:ea typeface="Meiryo UI" panose="020B0604030504040204" pitchFamily="34" charset="-128"/>
              </a:rPr>
              <a:t>URL</a:t>
            </a:r>
            <a:r>
              <a:rPr lang="ja-JP" altLang="en-US" sz="1200" dirty="0">
                <a:latin typeface="Meiryo UI" panose="020B0604030504040204" pitchFamily="34" charset="-128"/>
                <a:ea typeface="Meiryo UI" panose="020B0604030504040204" pitchFamily="34" charset="-128"/>
              </a:rPr>
              <a:t>紐付で最短約</a:t>
            </a:r>
            <a:r>
              <a:rPr lang="en-US" altLang="ja-JP" sz="1200" dirty="0">
                <a:latin typeface="Meiryo UI" panose="020B0604030504040204" pitchFamily="34" charset="-128"/>
                <a:ea typeface="Meiryo UI" panose="020B0604030504040204" pitchFamily="34" charset="-128"/>
              </a:rPr>
              <a:t>1</a:t>
            </a:r>
            <a:r>
              <a:rPr lang="ja-JP" altLang="en-US" sz="1200" dirty="0">
                <a:latin typeface="Meiryo UI" panose="020B0604030504040204" pitchFamily="34" charset="-128"/>
                <a:ea typeface="Meiryo UI" panose="020B0604030504040204" pitchFamily="34" charset="-128"/>
              </a:rPr>
              <a:t>週間、</a:t>
            </a:r>
            <a:r>
              <a:rPr lang="ja-JP" altLang="en-US" sz="1200" dirty="0">
                <a:solidFill>
                  <a:schemeClr val="tx1"/>
                </a:solidFill>
                <a:latin typeface="Meiryo UI" panose="020B0604030504040204" pitchFamily="34" charset="-128"/>
                <a:ea typeface="Meiryo UI" panose="020B0604030504040204" pitchFamily="34" charset="-128"/>
              </a:rPr>
              <a:t>内容や状況によっては</a:t>
            </a:r>
            <a:r>
              <a:rPr lang="en-US" altLang="ja-JP" sz="1200" dirty="0">
                <a:solidFill>
                  <a:schemeClr val="tx1"/>
                </a:solidFill>
                <a:latin typeface="Meiryo UI" panose="020B0604030504040204" pitchFamily="34" charset="-128"/>
                <a:ea typeface="Meiryo UI" panose="020B0604030504040204" pitchFamily="34" charset="-128"/>
              </a:rPr>
              <a:t>1</a:t>
            </a:r>
            <a:r>
              <a:rPr lang="ja-JP" altLang="en-US" sz="1200" dirty="0">
                <a:solidFill>
                  <a:schemeClr val="tx1"/>
                </a:solidFill>
                <a:latin typeface="Meiryo UI" panose="020B0604030504040204" pitchFamily="34" charset="-128"/>
                <a:ea typeface="Meiryo UI" panose="020B0604030504040204" pitchFamily="34" charset="-128"/>
              </a:rPr>
              <a:t>か月以上要することも。</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なるべく、余裕をもって依頼したほうがよい。</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急ぎの場合、タイムリミットを定めてスケジュールを可視化し、いつまでにやってくれと伝えればやってくれることもある。</a:t>
            </a:r>
            <a:endParaRPr lang="en-US" altLang="ja-JP" sz="1200" dirty="0">
              <a:latin typeface="Meiryo UI" panose="020B0604030504040204" pitchFamily="34" charset="-128"/>
              <a:ea typeface="Meiryo UI" panose="020B0604030504040204" pitchFamily="34" charset="-128"/>
            </a:endParaRPr>
          </a:p>
        </p:txBody>
      </p:sp>
      <p:graphicFrame>
        <p:nvGraphicFramePr>
          <p:cNvPr id="3" name="Table 2"/>
          <p:cNvGraphicFramePr>
            <a:graphicFrameLocks noGrp="1"/>
          </p:cNvGraphicFramePr>
          <p:nvPr>
            <p:extLst>
              <p:ext uri="{D42A27DB-BD31-4B8C-83A1-F6EECF244321}">
                <p14:modId xmlns:p14="http://schemas.microsoft.com/office/powerpoint/2010/main" val="3417145165"/>
              </p:ext>
            </p:extLst>
          </p:nvPr>
        </p:nvGraphicFramePr>
        <p:xfrm>
          <a:off x="522286" y="1171799"/>
          <a:ext cx="7488640" cy="2817005"/>
        </p:xfrm>
        <a:graphic>
          <a:graphicData uri="http://schemas.openxmlformats.org/drawingml/2006/table">
            <a:tbl>
              <a:tblPr firstRow="1" bandRow="1">
                <a:tableStyleId>{5940675A-B579-460E-94D1-54222C63F5DA}</a:tableStyleId>
              </a:tblPr>
              <a:tblGrid>
                <a:gridCol w="1872160">
                  <a:extLst>
                    <a:ext uri="{9D8B030D-6E8A-4147-A177-3AD203B41FA5}">
                      <a16:colId xmlns:a16="http://schemas.microsoft.com/office/drawing/2014/main" val="869919823"/>
                    </a:ext>
                  </a:extLst>
                </a:gridCol>
                <a:gridCol w="1872160">
                  <a:extLst>
                    <a:ext uri="{9D8B030D-6E8A-4147-A177-3AD203B41FA5}">
                      <a16:colId xmlns:a16="http://schemas.microsoft.com/office/drawing/2014/main" val="1667965356"/>
                    </a:ext>
                  </a:extLst>
                </a:gridCol>
                <a:gridCol w="1872160">
                  <a:extLst>
                    <a:ext uri="{9D8B030D-6E8A-4147-A177-3AD203B41FA5}">
                      <a16:colId xmlns:a16="http://schemas.microsoft.com/office/drawing/2014/main" val="1669303260"/>
                    </a:ext>
                  </a:extLst>
                </a:gridCol>
                <a:gridCol w="1872160">
                  <a:extLst>
                    <a:ext uri="{9D8B030D-6E8A-4147-A177-3AD203B41FA5}">
                      <a16:colId xmlns:a16="http://schemas.microsoft.com/office/drawing/2014/main" val="2540703425"/>
                    </a:ext>
                  </a:extLst>
                </a:gridCol>
              </a:tblGrid>
              <a:tr h="410685">
                <a:tc>
                  <a:txBody>
                    <a:bodyPr/>
                    <a:lstStyle/>
                    <a:p>
                      <a:pPr algn="ctr"/>
                      <a:r>
                        <a:rPr kumimoji="1" lang="ja-JP" altLang="en-US" sz="1100" b="1" dirty="0">
                          <a:latin typeface="Meiryo UI" panose="020B0604030504040204" pitchFamily="34" charset="-128"/>
                          <a:ea typeface="Meiryo UI" panose="020B0604030504040204" pitchFamily="34" charset="-128"/>
                        </a:rPr>
                        <a:t>依頼内容</a:t>
                      </a:r>
                    </a:p>
                  </a:txBody>
                  <a:tcPr anchor="ctr">
                    <a:solidFill>
                      <a:schemeClr val="accent1">
                        <a:lumMod val="20000"/>
                        <a:lumOff val="80000"/>
                      </a:schemeClr>
                    </a:solidFill>
                  </a:tcPr>
                </a:tc>
                <a:tc>
                  <a:txBody>
                    <a:bodyPr/>
                    <a:lstStyle/>
                    <a:p>
                      <a:pPr algn="ctr"/>
                      <a:r>
                        <a:rPr kumimoji="1" lang="ja-JP" altLang="en-US" sz="1100" b="1" dirty="0">
                          <a:latin typeface="Meiryo UI" panose="020B0604030504040204" pitchFamily="34" charset="-128"/>
                          <a:ea typeface="Meiryo UI" panose="020B0604030504040204" pitchFamily="34" charset="-128"/>
                        </a:rPr>
                        <a:t>サンプル</a:t>
                      </a:r>
                    </a:p>
                  </a:txBody>
                  <a:tcPr anchor="ctr">
                    <a:solidFill>
                      <a:schemeClr val="accent1">
                        <a:lumMod val="20000"/>
                        <a:lumOff val="80000"/>
                      </a:schemeClr>
                    </a:solidFill>
                  </a:tcPr>
                </a:tc>
                <a:tc>
                  <a:txBody>
                    <a:bodyPr/>
                    <a:lstStyle/>
                    <a:p>
                      <a:pPr algn="ctr"/>
                      <a:r>
                        <a:rPr kumimoji="1" lang="ja-JP" altLang="en-US" sz="1100" b="1" dirty="0">
                          <a:latin typeface="Meiryo UI" panose="020B0604030504040204" pitchFamily="34" charset="-128"/>
                          <a:ea typeface="Meiryo UI" panose="020B0604030504040204" pitchFamily="34" charset="-128"/>
                        </a:rPr>
                        <a:t>依頼内容</a:t>
                      </a:r>
                    </a:p>
                  </a:txBody>
                  <a:tcPr anchor="ctr">
                    <a:solidFill>
                      <a:schemeClr val="accent1">
                        <a:lumMod val="20000"/>
                        <a:lumOff val="80000"/>
                      </a:schemeClr>
                    </a:solidFill>
                  </a:tcPr>
                </a:tc>
                <a:tc>
                  <a:txBody>
                    <a:bodyPr/>
                    <a:lstStyle/>
                    <a:p>
                      <a:pPr algn="ctr"/>
                      <a:r>
                        <a:rPr kumimoji="1" lang="ja-JP" altLang="en-US" sz="1100" b="1" dirty="0">
                          <a:latin typeface="Meiryo UI" panose="020B0604030504040204" pitchFamily="34" charset="-128"/>
                          <a:ea typeface="Meiryo UI" panose="020B0604030504040204" pitchFamily="34" charset="-128"/>
                        </a:rPr>
                        <a:t>サンプル</a:t>
                      </a:r>
                    </a:p>
                  </a:txBody>
                  <a:tcPr anchor="ctr">
                    <a:solidFill>
                      <a:schemeClr val="accent1">
                        <a:lumMod val="20000"/>
                        <a:lumOff val="80000"/>
                      </a:schemeClr>
                    </a:solidFill>
                  </a:tcPr>
                </a:tc>
                <a:extLst>
                  <a:ext uri="{0D108BD9-81ED-4DB2-BD59-A6C34878D82A}">
                    <a16:rowId xmlns:a16="http://schemas.microsoft.com/office/drawing/2014/main" val="2376345749"/>
                  </a:ext>
                </a:extLst>
              </a:tr>
              <a:tr h="601580">
                <a:tc>
                  <a:txBody>
                    <a:bodyPr/>
                    <a:lstStyle/>
                    <a:p>
                      <a:pPr algn="l"/>
                      <a:r>
                        <a:rPr kumimoji="1" lang="ja-JP" altLang="en-US" sz="1100" dirty="0">
                          <a:latin typeface="Meiryo UI" panose="020B0604030504040204" pitchFamily="34" charset="-128"/>
                          <a:ea typeface="Meiryo UI" panose="020B0604030504040204" pitchFamily="34" charset="-128"/>
                        </a:rPr>
                        <a:t>ベンダーのグローバル</a:t>
                      </a:r>
                      <a:r>
                        <a:rPr kumimoji="1" lang="en-US" altLang="ja-JP" sz="1100" dirty="0">
                          <a:latin typeface="Meiryo UI" panose="020B0604030504040204" pitchFamily="34" charset="-128"/>
                          <a:ea typeface="Meiryo UI" panose="020B0604030504040204" pitchFamily="34" charset="-128"/>
                        </a:rPr>
                        <a:t>IP</a:t>
                      </a:r>
                      <a:r>
                        <a:rPr kumimoji="1" lang="ja-JP" altLang="en-US" sz="1100" dirty="0">
                          <a:latin typeface="Meiryo UI" panose="020B0604030504040204" pitchFamily="34" charset="-128"/>
                          <a:ea typeface="Meiryo UI" panose="020B0604030504040204" pitchFamily="34" charset="-128"/>
                        </a:rPr>
                        <a:t>追加</a:t>
                      </a:r>
                    </a:p>
                  </a:txBody>
                  <a:tcPr anchor="ctr"/>
                </a:tc>
                <a:tc>
                  <a:txBody>
                    <a:bodyPr/>
                    <a:lstStyle/>
                    <a:p>
                      <a:pPr algn="l"/>
                      <a:endParaRPr kumimoji="1" lang="ja-JP" altLang="en-US" sz="1100" dirty="0">
                        <a:latin typeface="Meiryo UI" panose="020B0604030504040204" pitchFamily="34" charset="-128"/>
                        <a:ea typeface="Meiryo UI" panose="020B0604030504040204" pitchFamily="34" charset="-128"/>
                      </a:endParaRPr>
                    </a:p>
                  </a:txBody>
                  <a:tcPr anchor="ctr"/>
                </a:tc>
                <a:tc>
                  <a:txBody>
                    <a:bodyPr/>
                    <a:lstStyle/>
                    <a:p>
                      <a:pPr algn="l"/>
                      <a:r>
                        <a:rPr kumimoji="1" lang="en-US" altLang="ja-JP" sz="1100" dirty="0">
                          <a:latin typeface="Meiryo UI" panose="020B0604030504040204" pitchFamily="34" charset="-128"/>
                          <a:ea typeface="Meiryo UI" panose="020B0604030504040204" pitchFamily="34" charset="-128"/>
                        </a:rPr>
                        <a:t>AD</a:t>
                      </a:r>
                      <a:r>
                        <a:rPr kumimoji="1" lang="ja-JP" altLang="en-US" sz="1100" dirty="0">
                          <a:latin typeface="Meiryo UI" panose="020B0604030504040204" pitchFamily="34" charset="-128"/>
                          <a:ea typeface="Meiryo UI" panose="020B0604030504040204" pitchFamily="34" charset="-128"/>
                        </a:rPr>
                        <a:t>テストユーザー作成</a:t>
                      </a:r>
                    </a:p>
                  </a:txBody>
                  <a:tcPr anchor="ctr"/>
                </a:tc>
                <a:tc>
                  <a:txBody>
                    <a:bodyPr/>
                    <a:lstStyle/>
                    <a:p>
                      <a:pPr algn="l"/>
                      <a:endParaRPr kumimoji="1" lang="ja-JP" altLang="en-US" sz="1100" dirty="0">
                        <a:latin typeface="Meiryo UI" panose="020B0604030504040204" pitchFamily="34" charset="-128"/>
                        <a:ea typeface="Meiryo UI" panose="020B0604030504040204" pitchFamily="34" charset="-128"/>
                      </a:endParaRPr>
                    </a:p>
                  </a:txBody>
                  <a:tcPr anchor="ctr"/>
                </a:tc>
                <a:extLst>
                  <a:ext uri="{0D108BD9-81ED-4DB2-BD59-A6C34878D82A}">
                    <a16:rowId xmlns:a16="http://schemas.microsoft.com/office/drawing/2014/main" val="1536905107"/>
                  </a:ext>
                </a:extLst>
              </a:tr>
              <a:tr h="601580">
                <a:tc>
                  <a:txBody>
                    <a:bodyPr/>
                    <a:lstStyle/>
                    <a:p>
                      <a:pPr algn="l"/>
                      <a:r>
                        <a:rPr kumimoji="1" lang="en-US" altLang="ja-JP" sz="1100" dirty="0">
                          <a:latin typeface="Meiryo UI" panose="020B0604030504040204" pitchFamily="34" charset="-128"/>
                          <a:ea typeface="Meiryo UI" panose="020B0604030504040204" pitchFamily="34" charset="-128"/>
                        </a:rPr>
                        <a:t>SSL</a:t>
                      </a:r>
                      <a:r>
                        <a:rPr kumimoji="1" lang="ja-JP" altLang="en-US" sz="1100" dirty="0">
                          <a:latin typeface="Meiryo UI" panose="020B0604030504040204" pitchFamily="34" charset="-128"/>
                          <a:ea typeface="Meiryo UI" panose="020B0604030504040204" pitchFamily="34" charset="-128"/>
                        </a:rPr>
                        <a:t>証明書発行</a:t>
                      </a:r>
                    </a:p>
                  </a:txBody>
                  <a:tcPr anchor="ctr"/>
                </a:tc>
                <a:tc>
                  <a:txBody>
                    <a:bodyPr/>
                    <a:lstStyle/>
                    <a:p>
                      <a:pPr algn="l"/>
                      <a:endParaRPr kumimoji="1" lang="ja-JP" altLang="en-US" sz="1100" dirty="0">
                        <a:latin typeface="Meiryo UI" panose="020B0604030504040204" pitchFamily="34" charset="-128"/>
                        <a:ea typeface="Meiryo UI" panose="020B0604030504040204" pitchFamily="34" charset="-128"/>
                      </a:endParaRPr>
                    </a:p>
                  </a:txBody>
                  <a:tcPr anchor="ctr"/>
                </a:tc>
                <a:tc>
                  <a:txBody>
                    <a:bodyPr/>
                    <a:lstStyle/>
                    <a:p>
                      <a:pPr algn="l"/>
                      <a:r>
                        <a:rPr kumimoji="1" lang="en-US" altLang="ja-JP" sz="1100" dirty="0">
                          <a:latin typeface="Meiryo UI" panose="020B0604030504040204" pitchFamily="34" charset="-128"/>
                          <a:ea typeface="Meiryo UI" panose="020B0604030504040204" pitchFamily="34" charset="-128"/>
                        </a:rPr>
                        <a:t>VPC</a:t>
                      </a:r>
                      <a:r>
                        <a:rPr kumimoji="1" lang="ja-JP" altLang="en-US" sz="1100" dirty="0">
                          <a:latin typeface="Meiryo UI" panose="020B0604030504040204" pitchFamily="34" charset="-128"/>
                          <a:ea typeface="Meiryo UI" panose="020B0604030504040204" pitchFamily="34" charset="-128"/>
                        </a:rPr>
                        <a:t>ピアリング設定</a:t>
                      </a:r>
                    </a:p>
                  </a:txBody>
                  <a:tcPr anchor="ctr"/>
                </a:tc>
                <a:tc>
                  <a:txBody>
                    <a:bodyPr/>
                    <a:lstStyle/>
                    <a:p>
                      <a:pPr algn="l"/>
                      <a:endParaRPr kumimoji="1" lang="ja-JP" altLang="en-US" sz="1100" dirty="0">
                        <a:latin typeface="Meiryo UI" panose="020B0604030504040204" pitchFamily="34" charset="-128"/>
                        <a:ea typeface="Meiryo UI" panose="020B0604030504040204" pitchFamily="34" charset="-128"/>
                      </a:endParaRPr>
                    </a:p>
                  </a:txBody>
                  <a:tcPr anchor="ctr"/>
                </a:tc>
                <a:extLst>
                  <a:ext uri="{0D108BD9-81ED-4DB2-BD59-A6C34878D82A}">
                    <a16:rowId xmlns:a16="http://schemas.microsoft.com/office/drawing/2014/main" val="4073925622"/>
                  </a:ext>
                </a:extLst>
              </a:tr>
              <a:tr h="601580">
                <a:tc>
                  <a:txBody>
                    <a:bodyPr/>
                    <a:lstStyle/>
                    <a:p>
                      <a:pPr algn="l"/>
                      <a:r>
                        <a:rPr kumimoji="1" lang="en-US" altLang="ja-JP" sz="1100" dirty="0">
                          <a:latin typeface="Meiryo UI" panose="020B0604030504040204" pitchFamily="34" charset="-128"/>
                          <a:ea typeface="Meiryo UI" panose="020B0604030504040204" pitchFamily="34" charset="-128"/>
                        </a:rPr>
                        <a:t>URL</a:t>
                      </a:r>
                      <a:r>
                        <a:rPr kumimoji="1" lang="ja-JP" altLang="en-US" sz="1100" dirty="0">
                          <a:latin typeface="Meiryo UI" panose="020B0604030504040204" pitchFamily="34" charset="-128"/>
                          <a:ea typeface="Meiryo UI" panose="020B0604030504040204" pitchFamily="34" charset="-128"/>
                        </a:rPr>
                        <a:t>紐付申請</a:t>
                      </a:r>
                      <a:endParaRPr kumimoji="1" lang="en-US" altLang="ja-JP" sz="1100" dirty="0">
                        <a:latin typeface="Meiryo UI" panose="020B0604030504040204" pitchFamily="34" charset="-128"/>
                        <a:ea typeface="Meiryo UI" panose="020B0604030504040204" pitchFamily="34" charset="-128"/>
                      </a:endParaRPr>
                    </a:p>
                  </a:txBody>
                  <a:tcPr anchor="ctr"/>
                </a:tc>
                <a:tc>
                  <a:txBody>
                    <a:bodyPr/>
                    <a:lstStyle/>
                    <a:p>
                      <a:pPr algn="l"/>
                      <a:endParaRPr kumimoji="1" lang="ja-JP" altLang="en-US" sz="1100" dirty="0">
                        <a:latin typeface="Meiryo UI" panose="020B0604030504040204" pitchFamily="34" charset="-128"/>
                        <a:ea typeface="Meiryo UI" panose="020B0604030504040204" pitchFamily="34" charset="-128"/>
                      </a:endParaRPr>
                    </a:p>
                  </a:txBody>
                  <a:tcPr anchor="ctr"/>
                </a:tc>
                <a:tc>
                  <a:txBody>
                    <a:bodyPr/>
                    <a:lstStyle/>
                    <a:p>
                      <a:pPr algn="l"/>
                      <a:r>
                        <a:rPr kumimoji="1" lang="ja-JP" altLang="en-US" sz="1100" dirty="0">
                          <a:latin typeface="Meiryo UI" panose="020B0604030504040204" pitchFamily="34" charset="-128"/>
                          <a:ea typeface="Meiryo UI" panose="020B0604030504040204" pitchFamily="34" charset="-128"/>
                        </a:rPr>
                        <a:t>プロジェクトフォルダ情報提供</a:t>
                      </a:r>
                    </a:p>
                  </a:txBody>
                  <a:tcPr anchor="ctr"/>
                </a:tc>
                <a:tc>
                  <a:txBody>
                    <a:bodyPr/>
                    <a:lstStyle/>
                    <a:p>
                      <a:pPr algn="l"/>
                      <a:endParaRPr kumimoji="1" lang="ja-JP" altLang="en-US" sz="1100" dirty="0">
                        <a:latin typeface="Meiryo UI" panose="020B0604030504040204" pitchFamily="34" charset="-128"/>
                        <a:ea typeface="Meiryo UI" panose="020B0604030504040204" pitchFamily="34" charset="-128"/>
                      </a:endParaRPr>
                    </a:p>
                  </a:txBody>
                  <a:tcPr anchor="ctr"/>
                </a:tc>
                <a:extLst>
                  <a:ext uri="{0D108BD9-81ED-4DB2-BD59-A6C34878D82A}">
                    <a16:rowId xmlns:a16="http://schemas.microsoft.com/office/drawing/2014/main" val="2418818710"/>
                  </a:ext>
                </a:extLst>
              </a:tr>
              <a:tr h="601580">
                <a:tc>
                  <a:txBody>
                    <a:bodyPr/>
                    <a:lstStyle/>
                    <a:p>
                      <a:pPr algn="l"/>
                      <a:r>
                        <a:rPr kumimoji="1" lang="en-US" altLang="ja-JP" sz="1100" dirty="0">
                          <a:latin typeface="Meiryo UI" panose="020B0604030504040204" pitchFamily="34" charset="-128"/>
                          <a:ea typeface="Meiryo UI" panose="020B0604030504040204" pitchFamily="34" charset="-128"/>
                        </a:rPr>
                        <a:t>ADFS</a:t>
                      </a:r>
                      <a:r>
                        <a:rPr kumimoji="1" lang="ja-JP" altLang="en-US" sz="1100" dirty="0">
                          <a:latin typeface="Meiryo UI" panose="020B0604030504040204" pitchFamily="34" charset="-128"/>
                          <a:ea typeface="Meiryo UI" panose="020B0604030504040204" pitchFamily="34" charset="-128"/>
                        </a:rPr>
                        <a:t>登録及び情報提供</a:t>
                      </a:r>
                    </a:p>
                  </a:txBody>
                  <a:tcPr anchor="ctr"/>
                </a:tc>
                <a:tc>
                  <a:txBody>
                    <a:bodyPr/>
                    <a:lstStyle/>
                    <a:p>
                      <a:pPr algn="l"/>
                      <a:endParaRPr kumimoji="1" lang="ja-JP" altLang="en-US" sz="1100" dirty="0">
                        <a:latin typeface="Meiryo UI" panose="020B0604030504040204" pitchFamily="34" charset="-128"/>
                        <a:ea typeface="Meiryo UI" panose="020B0604030504040204" pitchFamily="34" charset="-128"/>
                      </a:endParaRPr>
                    </a:p>
                  </a:txBody>
                  <a:tcPr anchor="ctr"/>
                </a:tc>
                <a:tc>
                  <a:txBody>
                    <a:bodyPr/>
                    <a:lstStyle/>
                    <a:p>
                      <a:pPr algn="l"/>
                      <a:r>
                        <a:rPr kumimoji="1" lang="en-US" altLang="ja-JP" sz="1100" dirty="0">
                          <a:latin typeface="Meiryo UI" panose="020B0604030504040204" pitchFamily="34" charset="-128"/>
                          <a:ea typeface="Meiryo UI" panose="020B0604030504040204" pitchFamily="34" charset="-128"/>
                        </a:rPr>
                        <a:t>EC2</a:t>
                      </a:r>
                      <a:r>
                        <a:rPr kumimoji="1" lang="ja-JP" altLang="en-US" sz="1100" dirty="0">
                          <a:latin typeface="Meiryo UI" panose="020B0604030504040204" pitchFamily="34" charset="-128"/>
                          <a:ea typeface="Meiryo UI" panose="020B0604030504040204" pitchFamily="34" charset="-128"/>
                        </a:rPr>
                        <a:t>追加</a:t>
                      </a:r>
                    </a:p>
                  </a:txBody>
                  <a:tcPr anchor="ctr"/>
                </a:tc>
                <a:tc>
                  <a:txBody>
                    <a:bodyPr/>
                    <a:lstStyle/>
                    <a:p>
                      <a:pPr algn="l"/>
                      <a:endParaRPr kumimoji="1" lang="ja-JP" altLang="en-US" sz="1100" dirty="0">
                        <a:latin typeface="Meiryo UI" panose="020B0604030504040204" pitchFamily="34" charset="-128"/>
                        <a:ea typeface="Meiryo UI" panose="020B0604030504040204" pitchFamily="34" charset="-128"/>
                      </a:endParaRPr>
                    </a:p>
                  </a:txBody>
                  <a:tcPr anchor="ctr"/>
                </a:tc>
                <a:extLst>
                  <a:ext uri="{0D108BD9-81ED-4DB2-BD59-A6C34878D82A}">
                    <a16:rowId xmlns:a16="http://schemas.microsoft.com/office/drawing/2014/main" val="1088408736"/>
                  </a:ext>
                </a:extLst>
              </a:tr>
            </a:tbl>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125491381"/>
              </p:ext>
            </p:extLst>
          </p:nvPr>
        </p:nvGraphicFramePr>
        <p:xfrm>
          <a:off x="2912244" y="1617241"/>
          <a:ext cx="755703" cy="637624"/>
        </p:xfrm>
        <a:graphic>
          <a:graphicData uri="http://schemas.openxmlformats.org/presentationml/2006/ole">
            <mc:AlternateContent xmlns:mc="http://schemas.openxmlformats.org/markup-compatibility/2006">
              <mc:Choice xmlns:v="urn:schemas-microsoft-com:vml" Requires="v">
                <p:oleObj name="Document" showAsIcon="1" r:id="rId2" imgW="914400" imgH="771480" progId="Word.Document.12">
                  <p:embed/>
                </p:oleObj>
              </mc:Choice>
              <mc:Fallback>
                <p:oleObj name="Document" showAsIcon="1" r:id="rId2" imgW="914400" imgH="771480" progId="Word.Document.12">
                  <p:embed/>
                  <p:pic>
                    <p:nvPicPr>
                      <p:cNvPr id="4" name="Object 3"/>
                      <p:cNvPicPr/>
                      <p:nvPr/>
                    </p:nvPicPr>
                    <p:blipFill>
                      <a:blip r:embed="rId3"/>
                      <a:stretch>
                        <a:fillRect/>
                      </a:stretch>
                    </p:blipFill>
                    <p:spPr>
                      <a:xfrm>
                        <a:off x="2912244" y="1617241"/>
                        <a:ext cx="755703" cy="637624"/>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838463866"/>
              </p:ext>
            </p:extLst>
          </p:nvPr>
        </p:nvGraphicFramePr>
        <p:xfrm>
          <a:off x="2912244" y="2225989"/>
          <a:ext cx="755703" cy="637624"/>
        </p:xfrm>
        <a:graphic>
          <a:graphicData uri="http://schemas.openxmlformats.org/presentationml/2006/ole">
            <mc:AlternateContent xmlns:mc="http://schemas.openxmlformats.org/markup-compatibility/2006">
              <mc:Choice xmlns:v="urn:schemas-microsoft-com:vml" Requires="v">
                <p:oleObj name="Document" showAsIcon="1" r:id="rId4" imgW="914400" imgH="771480" progId="Word.Document.12">
                  <p:embed/>
                </p:oleObj>
              </mc:Choice>
              <mc:Fallback>
                <p:oleObj name="Document" showAsIcon="1" r:id="rId4" imgW="914400" imgH="771480" progId="Word.Document.12">
                  <p:embed/>
                  <p:pic>
                    <p:nvPicPr>
                      <p:cNvPr id="5" name="Object 4"/>
                      <p:cNvPicPr/>
                      <p:nvPr/>
                    </p:nvPicPr>
                    <p:blipFill>
                      <a:blip r:embed="rId5"/>
                      <a:stretch>
                        <a:fillRect/>
                      </a:stretch>
                    </p:blipFill>
                    <p:spPr>
                      <a:xfrm>
                        <a:off x="2912244" y="2225989"/>
                        <a:ext cx="755703" cy="637624"/>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4089906655"/>
              </p:ext>
            </p:extLst>
          </p:nvPr>
        </p:nvGraphicFramePr>
        <p:xfrm>
          <a:off x="2534393" y="2834737"/>
          <a:ext cx="755703" cy="637624"/>
        </p:xfrm>
        <a:graphic>
          <a:graphicData uri="http://schemas.openxmlformats.org/presentationml/2006/ole">
            <mc:AlternateContent xmlns:mc="http://schemas.openxmlformats.org/markup-compatibility/2006">
              <mc:Choice xmlns:v="urn:schemas-microsoft-com:vml" Requires="v">
                <p:oleObj name="Document" showAsIcon="1" r:id="rId6" imgW="914400" imgH="771480" progId="Word.Document.12">
                  <p:embed/>
                </p:oleObj>
              </mc:Choice>
              <mc:Fallback>
                <p:oleObj name="Document" showAsIcon="1" r:id="rId6" imgW="914400" imgH="771480" progId="Word.Document.12">
                  <p:embed/>
                  <p:pic>
                    <p:nvPicPr>
                      <p:cNvPr id="17" name="Object 16"/>
                      <p:cNvPicPr/>
                      <p:nvPr/>
                    </p:nvPicPr>
                    <p:blipFill>
                      <a:blip r:embed="rId7"/>
                      <a:stretch>
                        <a:fillRect/>
                      </a:stretch>
                    </p:blipFill>
                    <p:spPr>
                      <a:xfrm>
                        <a:off x="2534393" y="2834737"/>
                        <a:ext cx="755703" cy="637624"/>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903980264"/>
              </p:ext>
            </p:extLst>
          </p:nvPr>
        </p:nvGraphicFramePr>
        <p:xfrm>
          <a:off x="3358022" y="2831628"/>
          <a:ext cx="755703" cy="637624"/>
        </p:xfrm>
        <a:graphic>
          <a:graphicData uri="http://schemas.openxmlformats.org/presentationml/2006/ole">
            <mc:AlternateContent xmlns:mc="http://schemas.openxmlformats.org/markup-compatibility/2006">
              <mc:Choice xmlns:v="urn:schemas-microsoft-com:vml" Requires="v">
                <p:oleObj name="Worksheet" showAsIcon="1" r:id="rId8" imgW="914400" imgH="771480" progId="Excel.Sheet.12">
                  <p:embed/>
                </p:oleObj>
              </mc:Choice>
              <mc:Fallback>
                <p:oleObj name="Worksheet" showAsIcon="1" r:id="rId8" imgW="914400" imgH="771480" progId="Excel.Sheet.12">
                  <p:embed/>
                  <p:pic>
                    <p:nvPicPr>
                      <p:cNvPr id="18" name="Object 17"/>
                      <p:cNvPicPr/>
                      <p:nvPr/>
                    </p:nvPicPr>
                    <p:blipFill>
                      <a:blip r:embed="rId9"/>
                      <a:stretch>
                        <a:fillRect/>
                      </a:stretch>
                    </p:blipFill>
                    <p:spPr>
                      <a:xfrm>
                        <a:off x="3358022" y="2831628"/>
                        <a:ext cx="755703" cy="637624"/>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900445028"/>
              </p:ext>
            </p:extLst>
          </p:nvPr>
        </p:nvGraphicFramePr>
        <p:xfrm>
          <a:off x="2912243" y="3437267"/>
          <a:ext cx="755703" cy="637624"/>
        </p:xfrm>
        <a:graphic>
          <a:graphicData uri="http://schemas.openxmlformats.org/presentationml/2006/ole">
            <mc:AlternateContent xmlns:mc="http://schemas.openxmlformats.org/markup-compatibility/2006">
              <mc:Choice xmlns:v="urn:schemas-microsoft-com:vml" Requires="v">
                <p:oleObj name="Document" showAsIcon="1" r:id="rId10" imgW="914400" imgH="771480" progId="Word.Document.12">
                  <p:embed/>
                </p:oleObj>
              </mc:Choice>
              <mc:Fallback>
                <p:oleObj name="Document" showAsIcon="1" r:id="rId10" imgW="914400" imgH="771480" progId="Word.Document.12">
                  <p:embed/>
                  <p:pic>
                    <p:nvPicPr>
                      <p:cNvPr id="6" name="Object 5"/>
                      <p:cNvPicPr/>
                      <p:nvPr/>
                    </p:nvPicPr>
                    <p:blipFill>
                      <a:blip r:embed="rId11"/>
                      <a:stretch>
                        <a:fillRect/>
                      </a:stretch>
                    </p:blipFill>
                    <p:spPr>
                      <a:xfrm>
                        <a:off x="2912243" y="3437267"/>
                        <a:ext cx="755703" cy="637624"/>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527351606"/>
              </p:ext>
            </p:extLst>
          </p:nvPr>
        </p:nvGraphicFramePr>
        <p:xfrm>
          <a:off x="6680174" y="1617241"/>
          <a:ext cx="755703" cy="637624"/>
        </p:xfrm>
        <a:graphic>
          <a:graphicData uri="http://schemas.openxmlformats.org/presentationml/2006/ole">
            <mc:AlternateContent xmlns:mc="http://schemas.openxmlformats.org/markup-compatibility/2006">
              <mc:Choice xmlns:v="urn:schemas-microsoft-com:vml" Requires="v">
                <p:oleObj name="Document" showAsIcon="1" r:id="rId12" imgW="914400" imgH="771480" progId="Word.Document.12">
                  <p:embed/>
                </p:oleObj>
              </mc:Choice>
              <mc:Fallback>
                <p:oleObj name="Document" showAsIcon="1" r:id="rId12" imgW="914400" imgH="771480" progId="Word.Document.12">
                  <p:embed/>
                  <p:pic>
                    <p:nvPicPr>
                      <p:cNvPr id="12" name="Object 11"/>
                      <p:cNvPicPr/>
                      <p:nvPr/>
                    </p:nvPicPr>
                    <p:blipFill>
                      <a:blip r:embed="rId13"/>
                      <a:stretch>
                        <a:fillRect/>
                      </a:stretch>
                    </p:blipFill>
                    <p:spPr>
                      <a:xfrm>
                        <a:off x="6680174" y="1617241"/>
                        <a:ext cx="755703" cy="637624"/>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5093242"/>
              </p:ext>
            </p:extLst>
          </p:nvPr>
        </p:nvGraphicFramePr>
        <p:xfrm>
          <a:off x="6680174" y="2225989"/>
          <a:ext cx="755703" cy="637624"/>
        </p:xfrm>
        <a:graphic>
          <a:graphicData uri="http://schemas.openxmlformats.org/presentationml/2006/ole">
            <mc:AlternateContent xmlns:mc="http://schemas.openxmlformats.org/markup-compatibility/2006">
              <mc:Choice xmlns:v="urn:schemas-microsoft-com:vml" Requires="v">
                <p:oleObj name="Document" showAsIcon="1" r:id="rId14" imgW="914400" imgH="771480" progId="Word.Document.12">
                  <p:embed/>
                </p:oleObj>
              </mc:Choice>
              <mc:Fallback>
                <p:oleObj name="Document" showAsIcon="1" r:id="rId14" imgW="914400" imgH="771480" progId="Word.Document.12">
                  <p:embed/>
                  <p:pic>
                    <p:nvPicPr>
                      <p:cNvPr id="19" name="Object 18"/>
                      <p:cNvPicPr/>
                      <p:nvPr/>
                    </p:nvPicPr>
                    <p:blipFill>
                      <a:blip r:embed="rId15"/>
                      <a:stretch>
                        <a:fillRect/>
                      </a:stretch>
                    </p:blipFill>
                    <p:spPr>
                      <a:xfrm>
                        <a:off x="6680174" y="2225989"/>
                        <a:ext cx="755703" cy="637624"/>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239749994"/>
              </p:ext>
            </p:extLst>
          </p:nvPr>
        </p:nvGraphicFramePr>
        <p:xfrm>
          <a:off x="6681969" y="2831628"/>
          <a:ext cx="755703" cy="637624"/>
        </p:xfrm>
        <a:graphic>
          <a:graphicData uri="http://schemas.openxmlformats.org/presentationml/2006/ole">
            <mc:AlternateContent xmlns:mc="http://schemas.openxmlformats.org/markup-compatibility/2006">
              <mc:Choice xmlns:v="urn:schemas-microsoft-com:vml" Requires="v">
                <p:oleObj name="Document" showAsIcon="1" r:id="rId16" imgW="914400" imgH="771480" progId="Word.Document.12">
                  <p:embed/>
                </p:oleObj>
              </mc:Choice>
              <mc:Fallback>
                <p:oleObj name="Document" showAsIcon="1" r:id="rId16" imgW="914400" imgH="771480" progId="Word.Document.12">
                  <p:embed/>
                  <p:pic>
                    <p:nvPicPr>
                      <p:cNvPr id="20" name="Object 19"/>
                      <p:cNvPicPr/>
                      <p:nvPr/>
                    </p:nvPicPr>
                    <p:blipFill>
                      <a:blip r:embed="rId17"/>
                      <a:stretch>
                        <a:fillRect/>
                      </a:stretch>
                    </p:blipFill>
                    <p:spPr>
                      <a:xfrm>
                        <a:off x="6681969" y="2831628"/>
                        <a:ext cx="755703" cy="637624"/>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157445240"/>
              </p:ext>
            </p:extLst>
          </p:nvPr>
        </p:nvGraphicFramePr>
        <p:xfrm>
          <a:off x="6681969" y="3437267"/>
          <a:ext cx="755703" cy="637624"/>
        </p:xfrm>
        <a:graphic>
          <a:graphicData uri="http://schemas.openxmlformats.org/presentationml/2006/ole">
            <mc:AlternateContent xmlns:mc="http://schemas.openxmlformats.org/markup-compatibility/2006">
              <mc:Choice xmlns:v="urn:schemas-microsoft-com:vml" Requires="v">
                <p:oleObj name="Document" showAsIcon="1" r:id="rId18" imgW="914400" imgH="771480" progId="Word.Document.12">
                  <p:embed/>
                </p:oleObj>
              </mc:Choice>
              <mc:Fallback>
                <p:oleObj name="Document" showAsIcon="1" r:id="rId18" imgW="914400" imgH="771480" progId="Word.Document.12">
                  <p:embed/>
                  <p:pic>
                    <p:nvPicPr>
                      <p:cNvPr id="21" name="Object 20"/>
                      <p:cNvPicPr/>
                      <p:nvPr/>
                    </p:nvPicPr>
                    <p:blipFill>
                      <a:blip r:embed="rId19"/>
                      <a:stretch>
                        <a:fillRect/>
                      </a:stretch>
                    </p:blipFill>
                    <p:spPr>
                      <a:xfrm>
                        <a:off x="6681969" y="3437267"/>
                        <a:ext cx="755703" cy="637624"/>
                      </a:xfrm>
                      <a:prstGeom prst="rect">
                        <a:avLst/>
                      </a:prstGeom>
                    </p:spPr>
                  </p:pic>
                </p:oleObj>
              </mc:Fallback>
            </mc:AlternateContent>
          </a:graphicData>
        </a:graphic>
      </p:graphicFrame>
    </p:spTree>
    <p:extLst>
      <p:ext uri="{BB962C8B-B14F-4D97-AF65-F5344CB8AC3E}">
        <p14:creationId xmlns:p14="http://schemas.microsoft.com/office/powerpoint/2010/main" val="360503856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98960591"/>
              </p:ext>
            </p:extLst>
          </p:nvPr>
        </p:nvGraphicFramePr>
        <p:xfrm>
          <a:off x="486022" y="3777525"/>
          <a:ext cx="4348162" cy="621755"/>
        </p:xfrm>
        <a:graphic>
          <a:graphicData uri="http://schemas.openxmlformats.org/drawingml/2006/table">
            <a:tbl>
              <a:tblPr firstRow="1" bandRow="1">
                <a:tableStyleId>{5940675A-B579-460E-94D1-54222C63F5DA}</a:tableStyleId>
              </a:tblPr>
              <a:tblGrid>
                <a:gridCol w="2854642">
                  <a:extLst>
                    <a:ext uri="{9D8B030D-6E8A-4147-A177-3AD203B41FA5}">
                      <a16:colId xmlns:a16="http://schemas.microsoft.com/office/drawing/2014/main" val="1376599799"/>
                    </a:ext>
                  </a:extLst>
                </a:gridCol>
                <a:gridCol w="1493520">
                  <a:extLst>
                    <a:ext uri="{9D8B030D-6E8A-4147-A177-3AD203B41FA5}">
                      <a16:colId xmlns:a16="http://schemas.microsoft.com/office/drawing/2014/main" val="3581942169"/>
                    </a:ext>
                  </a:extLst>
                </a:gridCol>
              </a:tblGrid>
              <a:tr h="621755">
                <a:tc>
                  <a:txBody>
                    <a:bodyPr/>
                    <a:lstStyle/>
                    <a:p>
                      <a:pPr algn="ctr"/>
                      <a:r>
                        <a:rPr lang="en-US" altLang="ja-JP" sz="1200" b="0" dirty="0">
                          <a:latin typeface="Meiryo UI" panose="020B0604030504040204" pitchFamily="34" charset="-128"/>
                          <a:ea typeface="Meiryo UI" panose="020B0604030504040204" pitchFamily="34" charset="-128"/>
                        </a:rPr>
                        <a:t>(</a:t>
                      </a:r>
                      <a:r>
                        <a:rPr lang="en-US" altLang="ja-JP" sz="1200" b="0" dirty="0" err="1">
                          <a:latin typeface="Meiryo UI" panose="020B0604030504040204" pitchFamily="34" charset="-128"/>
                          <a:ea typeface="Meiryo UI" panose="020B0604030504040204" pitchFamily="34" charset="-128"/>
                        </a:rPr>
                        <a:t>TCloud</a:t>
                      </a:r>
                      <a:r>
                        <a:rPr lang="en-US" altLang="ja-JP" sz="1200" b="0" dirty="0">
                          <a:latin typeface="Meiryo UI" panose="020B0604030504040204" pitchFamily="34" charset="-128"/>
                          <a:ea typeface="Meiryo UI" panose="020B0604030504040204" pitchFamily="34" charset="-128"/>
                        </a:rPr>
                        <a:t>)AWS</a:t>
                      </a:r>
                      <a:r>
                        <a:rPr lang="ja-JP" altLang="en-US" sz="1200" b="0" dirty="0">
                          <a:latin typeface="Meiryo UI" panose="020B0604030504040204" pitchFamily="34" charset="-128"/>
                          <a:ea typeface="Meiryo UI" panose="020B0604030504040204" pitchFamily="34" charset="-128"/>
                        </a:rPr>
                        <a:t>ユーザガイドライン</a:t>
                      </a:r>
                      <a:r>
                        <a:rPr lang="en-US" altLang="ja-JP" sz="1200" b="0" dirty="0">
                          <a:latin typeface="Meiryo UI" panose="020B0604030504040204" pitchFamily="34" charset="-128"/>
                          <a:ea typeface="Meiryo UI" panose="020B0604030504040204" pitchFamily="34" charset="-128"/>
                        </a:rPr>
                        <a:t>_ver1.0</a:t>
                      </a:r>
                    </a:p>
                    <a:p>
                      <a:pPr algn="ctr"/>
                      <a:r>
                        <a:rPr kumimoji="1" lang="en-US" altLang="ja-JP" sz="1200" b="0" dirty="0">
                          <a:latin typeface="Meiryo UI" panose="020B0604030504040204" pitchFamily="34" charset="-128"/>
                          <a:ea typeface="Meiryo UI" panose="020B0604030504040204" pitchFamily="34" charset="-128"/>
                          <a:cs typeface="Microsoft Himalaya" panose="01010100010101010101" pitchFamily="2" charset="0"/>
                        </a:rPr>
                        <a:t>(G-ICT</a:t>
                      </a:r>
                      <a:r>
                        <a:rPr kumimoji="1" lang="ja-JP" altLang="en-US" sz="1200" b="0" dirty="0">
                          <a:latin typeface="Meiryo UI" panose="020B0604030504040204" pitchFamily="34" charset="-128"/>
                          <a:ea typeface="Meiryo UI" panose="020B0604030504040204" pitchFamily="34" charset="-128"/>
                          <a:cs typeface="Microsoft Himalaya" panose="01010100010101010101" pitchFamily="2" charset="0"/>
                        </a:rPr>
                        <a:t>作成</a:t>
                      </a:r>
                      <a:r>
                        <a:rPr kumimoji="1" lang="en-US" altLang="ja-JP" sz="1200" b="0" dirty="0">
                          <a:latin typeface="Meiryo UI" panose="020B0604030504040204" pitchFamily="34" charset="-128"/>
                          <a:ea typeface="Meiryo UI" panose="020B0604030504040204" pitchFamily="34" charset="-128"/>
                          <a:cs typeface="Microsoft Himalaya" panose="01010100010101010101" pitchFamily="2" charset="0"/>
                        </a:rPr>
                        <a:t>)</a:t>
                      </a:r>
                      <a:endParaRPr kumimoji="1" lang="ja-JP" altLang="en-US" sz="1200" b="0" dirty="0">
                        <a:latin typeface="Meiryo UI" panose="020B0604030504040204" pitchFamily="34" charset="-128"/>
                        <a:ea typeface="Meiryo UI" panose="020B0604030504040204" pitchFamily="34" charset="-128"/>
                        <a:cs typeface="Microsoft Himalaya" panose="01010100010101010101" pitchFamily="2" charset="0"/>
                      </a:endParaRPr>
                    </a:p>
                  </a:txBody>
                  <a:tcPr anchor="ctr">
                    <a:solidFill>
                      <a:schemeClr val="accent1">
                        <a:lumMod val="20000"/>
                        <a:lumOff val="80000"/>
                      </a:schemeClr>
                    </a:solidFill>
                  </a:tcPr>
                </a:tc>
                <a:tc>
                  <a:txBody>
                    <a:bodyPr/>
                    <a:lstStyle/>
                    <a:p>
                      <a:pPr algn="ctr"/>
                      <a:endParaRPr kumimoji="1" lang="ja-JP" altLang="en-US" dirty="0">
                        <a:latin typeface="Meiryo UI" panose="020B0604030504040204" pitchFamily="34" charset="-128"/>
                        <a:ea typeface="Meiryo UI" panose="020B0604030504040204" pitchFamily="34" charset="-128"/>
                        <a:cs typeface="Microsoft Himalaya" panose="01010100010101010101" pitchFamily="2" charset="0"/>
                      </a:endParaRPr>
                    </a:p>
                  </a:txBody>
                  <a:tcPr anchor="ctr"/>
                </a:tc>
                <a:extLst>
                  <a:ext uri="{0D108BD9-81ED-4DB2-BD59-A6C34878D82A}">
                    <a16:rowId xmlns:a16="http://schemas.microsoft.com/office/drawing/2014/main" val="843436294"/>
                  </a:ext>
                </a:extLst>
              </a:tr>
            </a:tbl>
          </a:graphicData>
        </a:graphic>
      </p:graphicFrame>
      <p:sp>
        <p:nvSpPr>
          <p:cNvPr id="14" name="Title 1"/>
          <p:cNvSpPr txBox="1">
            <a:spLocks/>
          </p:cNvSpPr>
          <p:nvPr/>
        </p:nvSpPr>
        <p:spPr>
          <a:xfrm>
            <a:off x="231390" y="27924"/>
            <a:ext cx="8723312" cy="3332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ja-JP" sz="1800" b="1" dirty="0">
                <a:solidFill>
                  <a:srgbClr val="0070C0"/>
                </a:solidFill>
                <a:latin typeface="Meiryo UI" panose="020B0604030504040204" pitchFamily="50" charset="-128"/>
                <a:ea typeface="Meiryo UI" panose="020B0604030504040204" pitchFamily="50" charset="-128"/>
              </a:rPr>
              <a:t>2020</a:t>
            </a:r>
            <a:r>
              <a:rPr lang="ja-JP" altLang="en-US" sz="1800" b="1" dirty="0">
                <a:solidFill>
                  <a:srgbClr val="0070C0"/>
                </a:solidFill>
                <a:latin typeface="Meiryo UI" panose="020B0604030504040204" pitchFamily="50" charset="-128"/>
                <a:ea typeface="Meiryo UI" panose="020B0604030504040204" pitchFamily="50" charset="-128"/>
              </a:rPr>
              <a:t>のインフラガイドラインに沿ったシステムとする場合の考慮点</a:t>
            </a:r>
          </a:p>
        </p:txBody>
      </p:sp>
      <p:sp>
        <p:nvSpPr>
          <p:cNvPr id="24" name="Rectangle 23"/>
          <p:cNvSpPr/>
          <p:nvPr/>
        </p:nvSpPr>
        <p:spPr>
          <a:xfrm>
            <a:off x="231389" y="361204"/>
            <a:ext cx="8723312" cy="3416320"/>
          </a:xfrm>
          <a:prstGeom prst="rect">
            <a:avLst/>
          </a:prstGeom>
        </p:spPr>
        <p:txBody>
          <a:bodyPr wrap="square">
            <a:spAutoFit/>
          </a:bodyPr>
          <a:lstStyle/>
          <a:p>
            <a:r>
              <a:rPr lang="ja-JP" altLang="en-US" sz="1200" dirty="0">
                <a:latin typeface="Meiryo UI" panose="020B0604030504040204" pitchFamily="34" charset="-128"/>
                <a:ea typeface="Meiryo UI" panose="020B0604030504040204" pitchFamily="34" charset="-128"/>
              </a:rPr>
              <a:t>「</a:t>
            </a:r>
            <a:r>
              <a:rPr lang="en-US" altLang="ja-JP" sz="1200" dirty="0">
                <a:latin typeface="Meiryo UI" panose="020B0604030504040204" pitchFamily="34" charset="-128"/>
                <a:ea typeface="Meiryo UI" panose="020B0604030504040204" pitchFamily="34" charset="-128"/>
              </a:rPr>
              <a:t>(</a:t>
            </a:r>
            <a:r>
              <a:rPr lang="en-US" altLang="ja-JP" sz="1200" dirty="0" err="1">
                <a:latin typeface="Meiryo UI" panose="020B0604030504040204" pitchFamily="34" charset="-128"/>
                <a:ea typeface="Meiryo UI" panose="020B0604030504040204" pitchFamily="34" charset="-128"/>
              </a:rPr>
              <a:t>TCloud</a:t>
            </a:r>
            <a:r>
              <a:rPr lang="en-US" altLang="ja-JP" sz="1200" dirty="0">
                <a:latin typeface="Meiryo UI" panose="020B0604030504040204" pitchFamily="34" charset="-128"/>
                <a:ea typeface="Meiryo UI" panose="020B0604030504040204" pitchFamily="34" charset="-128"/>
              </a:rPr>
              <a:t>)AWS</a:t>
            </a:r>
            <a:r>
              <a:rPr lang="ja-JP" altLang="en-US" sz="1200" dirty="0">
                <a:latin typeface="Meiryo UI" panose="020B0604030504040204" pitchFamily="34" charset="-128"/>
                <a:ea typeface="Meiryo UI" panose="020B0604030504040204" pitchFamily="34" charset="-128"/>
              </a:rPr>
              <a:t>ユーザガイドライン</a:t>
            </a:r>
            <a:r>
              <a:rPr lang="en-US" altLang="ja-JP" sz="1200" dirty="0">
                <a:latin typeface="Meiryo UI" panose="020B0604030504040204" pitchFamily="34" charset="-128"/>
                <a:ea typeface="Meiryo UI" panose="020B0604030504040204" pitchFamily="34" charset="-128"/>
              </a:rPr>
              <a:t>_ver1.0.pptx</a:t>
            </a:r>
            <a:r>
              <a:rPr lang="ja-JP" altLang="en-US" sz="1200" dirty="0">
                <a:latin typeface="Meiryo UI" panose="020B0604030504040204" pitchFamily="34" charset="-128"/>
                <a:ea typeface="Meiryo UI" panose="020B0604030504040204" pitchFamily="34" charset="-128"/>
              </a:rPr>
              <a:t>」を参照したところ、</a:t>
            </a:r>
            <a:r>
              <a:rPr lang="en-US" altLang="ja-JP" sz="1200" dirty="0">
                <a:latin typeface="Meiryo UI" panose="020B0604030504040204" pitchFamily="34" charset="-128"/>
                <a:ea typeface="Meiryo UI" panose="020B0604030504040204" pitchFamily="34" charset="-128"/>
              </a:rPr>
              <a:t>2020</a:t>
            </a:r>
            <a:r>
              <a:rPr lang="ja-JP" altLang="en-US" sz="1200" dirty="0">
                <a:latin typeface="Meiryo UI" panose="020B0604030504040204" pitchFamily="34" charset="-128"/>
                <a:ea typeface="Meiryo UI" panose="020B0604030504040204" pitchFamily="34" charset="-128"/>
              </a:rPr>
              <a:t>の設計ポータルでは以下</a:t>
            </a:r>
            <a:r>
              <a:rPr lang="en-US" altLang="ja-JP" sz="1200" dirty="0">
                <a:latin typeface="Meiryo UI" panose="020B0604030504040204" pitchFamily="34" charset="-128"/>
                <a:ea typeface="Meiryo UI" panose="020B0604030504040204" pitchFamily="34" charset="-128"/>
              </a:rPr>
              <a:t>3</a:t>
            </a:r>
            <a:r>
              <a:rPr lang="ja-JP" altLang="en-US" sz="1200" dirty="0">
                <a:latin typeface="Meiryo UI" panose="020B0604030504040204" pitchFamily="34" charset="-128"/>
                <a:ea typeface="Meiryo UI" panose="020B0604030504040204" pitchFamily="34" charset="-128"/>
              </a:rPr>
              <a:t>点について、必要に応じて考慮します。</a:t>
            </a:r>
            <a:endParaRPr lang="en-US" altLang="ja-JP" sz="1200" dirty="0">
              <a:latin typeface="Meiryo UI" panose="020B0604030504040204" pitchFamily="34" charset="-128"/>
              <a:ea typeface="Meiryo UI" panose="020B0604030504040204" pitchFamily="34" charset="-128"/>
            </a:endParaRPr>
          </a:p>
          <a:p>
            <a:endParaRPr lang="en-US" altLang="ja-JP" sz="1200" dirty="0">
              <a:latin typeface="Meiryo UI" panose="020B0604030504040204" pitchFamily="34" charset="-128"/>
              <a:ea typeface="Meiryo UI" panose="020B0604030504040204" pitchFamily="34" charset="-128"/>
            </a:endParaRPr>
          </a:p>
          <a:p>
            <a:pPr marL="257175" indent="-257175">
              <a:buFont typeface="+mj-lt"/>
              <a:buAutoNum type="arabicPeriod"/>
            </a:pPr>
            <a:r>
              <a:rPr lang="ja-JP" altLang="en-US" sz="1200" b="1" dirty="0">
                <a:latin typeface="Meiryo UI" panose="020B0604030504040204" pitchFamily="34" charset="-128"/>
                <a:ea typeface="Meiryo UI" panose="020B0604030504040204" pitchFamily="34" charset="-128"/>
              </a:rPr>
              <a:t>監視</a:t>
            </a: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スライド24、</a:t>
            </a:r>
            <a:r>
              <a:rPr lang="en-US" altLang="ja-JP" sz="1200" dirty="0">
                <a:latin typeface="Meiryo UI" panose="020B0604030504040204" pitchFamily="34" charset="-128"/>
                <a:ea typeface="Meiryo UI" panose="020B0604030504040204" pitchFamily="34" charset="-128"/>
              </a:rPr>
              <a:t>25)</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設計ポータルをZabbixに組み込む必要がある場合、現在その考慮はされていないため監視項目をリストアップする必要があります。</a:t>
            </a:r>
            <a:r>
              <a:rPr lang="en-US" altLang="ja-JP" sz="1200" dirty="0" err="1">
                <a:latin typeface="Meiryo UI" panose="020B0604030504040204" pitchFamily="34" charset="-128"/>
                <a:ea typeface="Meiryo UI" panose="020B0604030504040204" pitchFamily="34" charset="-128"/>
              </a:rPr>
              <a:t>CloudWatch</a:t>
            </a:r>
            <a:r>
              <a:rPr lang="ja-JP" altLang="en-US" sz="1200" dirty="0">
                <a:latin typeface="Meiryo UI" panose="020B0604030504040204" pitchFamily="34" charset="-128"/>
                <a:ea typeface="Meiryo UI" panose="020B0604030504040204" pitchFamily="34" charset="-128"/>
              </a:rPr>
              <a:t>については、一部</a:t>
            </a:r>
            <a:r>
              <a:rPr lang="en-US" altLang="ja-JP" sz="1200" dirty="0">
                <a:latin typeface="Meiryo UI" panose="020B0604030504040204" pitchFamily="34" charset="-128"/>
                <a:ea typeface="Meiryo UI" panose="020B0604030504040204" pitchFamily="34" charset="-128"/>
              </a:rPr>
              <a:t>2019</a:t>
            </a:r>
            <a:r>
              <a:rPr lang="ja-JP" altLang="en-US" sz="1200" dirty="0">
                <a:latin typeface="Meiryo UI" panose="020B0604030504040204" pitchFamily="34" charset="-128"/>
                <a:ea typeface="Meiryo UI" panose="020B0604030504040204" pitchFamily="34" charset="-128"/>
              </a:rPr>
              <a:t>の運用管理のところで詰める内容になります。</a:t>
            </a:r>
            <a:endParaRPr lang="en-US" altLang="ja-JP" sz="1200" dirty="0">
              <a:latin typeface="Meiryo UI" panose="020B0604030504040204" pitchFamily="34" charset="-128"/>
              <a:ea typeface="Meiryo UI" panose="020B0604030504040204" pitchFamily="34" charset="-128"/>
            </a:endParaRPr>
          </a:p>
          <a:p>
            <a:pPr marL="257175" indent="-257175">
              <a:buFont typeface="+mj-lt"/>
              <a:buAutoNum type="arabicPeriod"/>
            </a:pPr>
            <a:endParaRPr lang="en-US" altLang="ja-JP" sz="1200" b="1" dirty="0">
              <a:latin typeface="Meiryo UI" panose="020B0604030504040204" pitchFamily="34" charset="-128"/>
              <a:ea typeface="Meiryo UI" panose="020B0604030504040204" pitchFamily="34" charset="-128"/>
            </a:endParaRPr>
          </a:p>
          <a:p>
            <a:pPr marL="257175" indent="-257175">
              <a:buFont typeface="+mj-lt"/>
              <a:buAutoNum type="arabicPeriod"/>
            </a:pPr>
            <a:r>
              <a:rPr lang="ja-JP" altLang="en-US" sz="1200" b="1" dirty="0">
                <a:latin typeface="Meiryo UI" panose="020B0604030504040204" pitchFamily="34" charset="-128"/>
                <a:ea typeface="Meiryo UI" panose="020B0604030504040204" pitchFamily="34" charset="-128"/>
              </a:rPr>
              <a:t>セキュリティグループ</a:t>
            </a: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スライド34～</a:t>
            </a:r>
            <a:r>
              <a:rPr lang="en-US" altLang="ja-JP" sz="1200" dirty="0">
                <a:latin typeface="Meiryo UI" panose="020B0604030504040204" pitchFamily="34" charset="-128"/>
                <a:ea typeface="Meiryo UI" panose="020B0604030504040204" pitchFamily="34" charset="-128"/>
              </a:rPr>
              <a:t>)</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セキュリティグループに0.0.0.0/0を設定してはいけないとありますが、設計ポータル側には要見直し箇所がありそうです。</a:t>
            </a:r>
            <a:endParaRPr lang="en-US" altLang="ja-JP" sz="1200" dirty="0">
              <a:latin typeface="Meiryo UI" panose="020B0604030504040204" pitchFamily="34" charset="-128"/>
              <a:ea typeface="Meiryo UI" panose="020B0604030504040204" pitchFamily="34" charset="-128"/>
            </a:endParaRPr>
          </a:p>
          <a:p>
            <a:pPr marL="257175" indent="-257175">
              <a:buFont typeface="+mj-lt"/>
              <a:buAutoNum type="arabicPeriod"/>
            </a:pPr>
            <a:endParaRPr lang="en-US" altLang="ja-JP" sz="1200" dirty="0">
              <a:latin typeface="Meiryo UI" panose="020B0604030504040204" pitchFamily="34" charset="-128"/>
              <a:ea typeface="Meiryo UI" panose="020B0604030504040204" pitchFamily="34" charset="-128"/>
            </a:endParaRPr>
          </a:p>
          <a:p>
            <a:pPr marL="257175" indent="-257175">
              <a:buFont typeface="+mj-lt"/>
              <a:buAutoNum type="arabicPeriod"/>
            </a:pPr>
            <a:r>
              <a:rPr lang="ja-JP" altLang="en-US" sz="1200" b="1" dirty="0">
                <a:latin typeface="Meiryo UI" panose="020B0604030504040204" pitchFamily="34" charset="-128"/>
                <a:ea typeface="Meiryo UI" panose="020B0604030504040204" pitchFamily="34" charset="-128"/>
              </a:rPr>
              <a:t>アンチウイルス</a:t>
            </a: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スライド</a:t>
            </a:r>
            <a:r>
              <a:rPr lang="en-US" altLang="ja-JP" sz="1200" dirty="0">
                <a:latin typeface="Meiryo UI" panose="020B0604030504040204" pitchFamily="34" charset="-128"/>
                <a:ea typeface="Meiryo UI" panose="020B0604030504040204" pitchFamily="34" charset="-128"/>
              </a:rPr>
              <a:t>38)</a:t>
            </a:r>
            <a:br>
              <a:rPr lang="en-US" altLang="ja-JP" sz="1200" dirty="0">
                <a:latin typeface="Meiryo UI" panose="020B0604030504040204" pitchFamily="34" charset="-128"/>
                <a:ea typeface="Meiryo UI" panose="020B0604030504040204" pitchFamily="34" charset="-128"/>
              </a:rPr>
            </a:br>
            <a:r>
              <a:rPr lang="en-US" altLang="ja-JP" sz="1200" dirty="0">
                <a:latin typeface="Meiryo UI" panose="020B0604030504040204" pitchFamily="34" charset="-128"/>
                <a:ea typeface="Meiryo UI" panose="020B0604030504040204" pitchFamily="34" charset="-128"/>
              </a:rPr>
              <a:t>Windows</a:t>
            </a:r>
            <a:r>
              <a:rPr lang="ja-JP" altLang="en-US" sz="1200" dirty="0">
                <a:latin typeface="Meiryo UI" panose="020B0604030504040204" pitchFamily="34" charset="-128"/>
                <a:ea typeface="Meiryo UI" panose="020B0604030504040204" pitchFamily="34" charset="-128"/>
              </a:rPr>
              <a:t>セキュリティ</a:t>
            </a:r>
            <a:r>
              <a:rPr lang="en-US" altLang="ja-JP" sz="1200" dirty="0">
                <a:latin typeface="Meiryo UI" panose="020B0604030504040204" pitchFamily="34" charset="-128"/>
                <a:ea typeface="Meiryo UI" panose="020B0604030504040204" pitchFamily="34" charset="-128"/>
              </a:rPr>
              <a:t>(Windows</a:t>
            </a:r>
            <a:r>
              <a:rPr lang="ja-JP" altLang="en-US" sz="1200" dirty="0">
                <a:latin typeface="Meiryo UI" panose="020B0604030504040204" pitchFamily="34" charset="-128"/>
                <a:ea typeface="Meiryo UI" panose="020B0604030504040204" pitchFamily="34" charset="-128"/>
              </a:rPr>
              <a:t> </a:t>
            </a:r>
            <a:r>
              <a:rPr lang="en-US" altLang="ja-JP" sz="1200" dirty="0">
                <a:latin typeface="Meiryo UI" panose="020B0604030504040204" pitchFamily="34" charset="-128"/>
                <a:ea typeface="Meiryo UI" panose="020B0604030504040204" pitchFamily="34" charset="-128"/>
              </a:rPr>
              <a:t>Defender)</a:t>
            </a:r>
            <a:r>
              <a:rPr lang="ja-JP" altLang="en-US" sz="1200" dirty="0">
                <a:latin typeface="Meiryo UI" panose="020B0604030504040204" pitchFamily="34" charset="-128"/>
                <a:ea typeface="Meiryo UI" panose="020B0604030504040204" pitchFamily="34" charset="-128"/>
              </a:rPr>
              <a:t>を有効にしていますが、ウィルス対策ソフトなどで指定がある場合は、導入する必要があります。</a:t>
            </a:r>
            <a:endParaRPr lang="en-US" altLang="ja-JP" sz="1200" dirty="0">
              <a:latin typeface="Meiryo UI" panose="020B0604030504040204" pitchFamily="34" charset="-128"/>
              <a:ea typeface="Meiryo UI" panose="020B0604030504040204" pitchFamily="34" charset="-128"/>
            </a:endParaRPr>
          </a:p>
          <a:p>
            <a:pPr marL="257175" indent="-257175">
              <a:buFont typeface="+mj-lt"/>
              <a:buAutoNum type="arabicPeriod"/>
            </a:pPr>
            <a:endParaRPr lang="en-US" altLang="ja-JP" sz="1200" dirty="0">
              <a:latin typeface="Meiryo UI" panose="020B0604030504040204" pitchFamily="34" charset="-128"/>
              <a:ea typeface="Meiryo UI" panose="020B0604030504040204" pitchFamily="34" charset="-128"/>
            </a:endParaRPr>
          </a:p>
          <a:p>
            <a:r>
              <a:rPr lang="ja-JP" altLang="en-US" sz="1200" b="1" dirty="0">
                <a:latin typeface="Meiryo UI" panose="020B0604030504040204" pitchFamily="34" charset="-128"/>
                <a:ea typeface="Meiryo UI" panose="020B0604030504040204" pitchFamily="34" charset="-128"/>
              </a:rPr>
              <a:t>その他</a:t>
            </a:r>
            <a:endParaRPr lang="en-US" altLang="ja-JP" sz="1200" b="1" dirty="0">
              <a:latin typeface="Meiryo UI" panose="020B0604030504040204" pitchFamily="34" charset="-128"/>
              <a:ea typeface="Meiryo UI" panose="020B0604030504040204" pitchFamily="34" charset="-128"/>
            </a:endParaRPr>
          </a:p>
          <a:p>
            <a:pPr marL="214313" indent="-214313">
              <a:buFont typeface="Arial" panose="020B0604020202020204" pitchFamily="34" charset="0"/>
              <a:buChar char="•"/>
            </a:pPr>
            <a:r>
              <a:rPr lang="en-US" altLang="ja-JP" sz="1200" b="1" dirty="0">
                <a:latin typeface="Meiryo UI" panose="020B0604030504040204" pitchFamily="34" charset="-128"/>
                <a:ea typeface="Meiryo UI" panose="020B0604030504040204" pitchFamily="34" charset="-128"/>
              </a:rPr>
              <a:t>DR</a:t>
            </a:r>
            <a:r>
              <a:rPr lang="ja-JP" altLang="en-US" sz="1200" b="1" dirty="0">
                <a:latin typeface="Meiryo UI" panose="020B0604030504040204" pitchFamily="34" charset="-128"/>
                <a:ea typeface="Meiryo UI" panose="020B0604030504040204" pitchFamily="34" charset="-128"/>
              </a:rPr>
              <a:t>サイト </a:t>
            </a: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スライド27</a:t>
            </a:r>
            <a:r>
              <a:rPr lang="en-US" altLang="ja-JP" sz="1200" dirty="0">
                <a:latin typeface="Meiryo UI" panose="020B0604030504040204" pitchFamily="34" charset="-128"/>
                <a:ea typeface="Meiryo UI" panose="020B0604030504040204" pitchFamily="34" charset="-128"/>
              </a:rPr>
              <a:t>)</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DRについて、基本的には東京でマルチAZ</a:t>
            </a:r>
            <a:r>
              <a:rPr lang="en-US" altLang="ja-JP" sz="1200" dirty="0">
                <a:latin typeface="Meiryo UI" panose="020B0604030504040204" pitchFamily="34" charset="-128"/>
                <a:ea typeface="Meiryo UI" panose="020B0604030504040204" pitchFamily="34" charset="-128"/>
              </a:rPr>
              <a:t>(2AZ)</a:t>
            </a:r>
            <a:r>
              <a:rPr lang="ja-JP" altLang="en-US" sz="1200" dirty="0">
                <a:latin typeface="Meiryo UI" panose="020B0604030504040204" pitchFamily="34" charset="-128"/>
                <a:ea typeface="Meiryo UI" panose="020B0604030504040204" pitchFamily="34" charset="-128"/>
              </a:rPr>
              <a:t>、DRサイトを立てる場合は海外とあります。</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今のところ東京のマルチAZとしていますが、今後の可用性要件次第でマルチリージョンとなった場合は海外に立てるという方針のようです。</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マルチリージョンを考慮するときに注意が必要です。</a:t>
            </a:r>
          </a:p>
        </p:txBody>
      </p:sp>
      <p:graphicFrame>
        <p:nvGraphicFramePr>
          <p:cNvPr id="5" name="Object 4">
            <a:hlinkClick r:id="" action="ppaction://ole?verb=0"/>
          </p:cNvPr>
          <p:cNvGraphicFramePr>
            <a:graphicFrameLocks noChangeAspect="1"/>
          </p:cNvGraphicFramePr>
          <p:nvPr>
            <p:extLst>
              <p:ext uri="{D42A27DB-BD31-4B8C-83A1-F6EECF244321}">
                <p14:modId xmlns:p14="http://schemas.microsoft.com/office/powerpoint/2010/main" val="2744586386"/>
              </p:ext>
            </p:extLst>
          </p:nvPr>
        </p:nvGraphicFramePr>
        <p:xfrm>
          <a:off x="3601839" y="3838485"/>
          <a:ext cx="914400" cy="771525"/>
        </p:xfrm>
        <a:graphic>
          <a:graphicData uri="http://schemas.openxmlformats.org/presentationml/2006/ole">
            <mc:AlternateContent xmlns:mc="http://schemas.openxmlformats.org/markup-compatibility/2006">
              <mc:Choice xmlns:v="urn:schemas-microsoft-com:vml" Requires="v">
                <p:oleObj name="Presentation" showAsIcon="1" r:id="rId2" imgW="914400" imgH="771480" progId="PowerPoint.Show.12">
                  <p:embed/>
                </p:oleObj>
              </mc:Choice>
              <mc:Fallback>
                <p:oleObj name="Presentation" showAsIcon="1" r:id="rId2" imgW="914400" imgH="771480" progId="PowerPoint.Show.12">
                  <p:embed/>
                  <p:pic>
                    <p:nvPicPr>
                      <p:cNvPr id="5" name="Object 4">
                        <a:hlinkClick r:id="" action="ppaction://ole?verb=0"/>
                      </p:cNvPr>
                      <p:cNvPicPr/>
                      <p:nvPr/>
                    </p:nvPicPr>
                    <p:blipFill>
                      <a:blip r:embed="rId3"/>
                      <a:stretch>
                        <a:fillRect/>
                      </a:stretch>
                    </p:blipFill>
                    <p:spPr>
                      <a:xfrm>
                        <a:off x="3601839" y="3838485"/>
                        <a:ext cx="914400" cy="771525"/>
                      </a:xfrm>
                      <a:prstGeom prst="rect">
                        <a:avLst/>
                      </a:prstGeom>
                    </p:spPr>
                  </p:pic>
                </p:oleObj>
              </mc:Fallback>
            </mc:AlternateContent>
          </a:graphicData>
        </a:graphic>
      </p:graphicFrame>
      <p:sp>
        <p:nvSpPr>
          <p:cNvPr id="6" name="吹き出し: 四角形 5">
            <a:extLst>
              <a:ext uri="{FF2B5EF4-FFF2-40B4-BE49-F238E27FC236}">
                <a16:creationId xmlns:a16="http://schemas.microsoft.com/office/drawing/2014/main" id="{95143031-9189-4514-877C-79867AEE55D3}"/>
              </a:ext>
            </a:extLst>
          </p:cNvPr>
          <p:cNvSpPr/>
          <p:nvPr/>
        </p:nvSpPr>
        <p:spPr>
          <a:xfrm>
            <a:off x="6439360" y="3804495"/>
            <a:ext cx="2385391" cy="430885"/>
          </a:xfrm>
          <a:prstGeom prst="wedgeRectCallout">
            <a:avLst>
              <a:gd name="adj1" fmla="val -44935"/>
              <a:gd name="adj2" fmla="val -107871"/>
            </a:avLst>
          </a:prstGeom>
          <a:solidFill>
            <a:srgbClr val="FFFFFF"/>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altLang="ja-JP" sz="1100" b="0" i="0" u="none" strike="noStrike" cap="none" spc="0" normalizeH="0" baseline="0" dirty="0">
                <a:ln>
                  <a:noFill/>
                </a:ln>
                <a:solidFill>
                  <a:srgbClr val="C00000"/>
                </a:solidFill>
                <a:effectLst/>
                <a:uFillTx/>
                <a:latin typeface="+mn-lt"/>
                <a:ea typeface="+mn-ea"/>
                <a:cs typeface="+mn-cs"/>
                <a:sym typeface="Calibri"/>
              </a:rPr>
              <a:t>DR</a:t>
            </a:r>
            <a:r>
              <a:rPr kumimoji="0" lang="ja-JP" altLang="en-US" sz="1100" b="0" i="0" u="none" strike="noStrike" cap="none" spc="0" normalizeH="0" baseline="0" dirty="0">
                <a:ln>
                  <a:noFill/>
                </a:ln>
                <a:solidFill>
                  <a:srgbClr val="C00000"/>
                </a:solidFill>
                <a:effectLst/>
                <a:uFillTx/>
                <a:latin typeface="+mn-lt"/>
                <a:ea typeface="+mn-ea"/>
                <a:cs typeface="+mn-cs"/>
                <a:sym typeface="Calibri"/>
              </a:rPr>
              <a:t>はもし将来するとなれば大阪でしょう？　佐藤</a:t>
            </a:r>
          </a:p>
        </p:txBody>
      </p:sp>
    </p:spTree>
    <p:extLst>
      <p:ext uri="{BB962C8B-B14F-4D97-AF65-F5344CB8AC3E}">
        <p14:creationId xmlns:p14="http://schemas.microsoft.com/office/powerpoint/2010/main" val="239370359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1390" y="361205"/>
            <a:ext cx="8723312" cy="3046988"/>
          </a:xfrm>
          <a:prstGeom prst="rect">
            <a:avLst/>
          </a:prstGeom>
          <a:ln>
            <a:noFill/>
          </a:ln>
        </p:spPr>
        <p:txBody>
          <a:bodyPr wrap="square">
            <a:spAutoFit/>
          </a:bodyPr>
          <a:lstStyle/>
          <a:p>
            <a:pPr marL="214313" indent="-214313">
              <a:buFont typeface="Wingdings" panose="05000000000000000000" pitchFamily="2" charset="2"/>
              <a:buChar char="u"/>
            </a:pPr>
            <a:r>
              <a:rPr lang="ja-JP" altLang="en-US" sz="1200" b="1" dirty="0">
                <a:latin typeface="Meiryo UI" panose="020B0604030504040204" pitchFamily="34" charset="-128"/>
                <a:ea typeface="Meiryo UI" panose="020B0604030504040204" pitchFamily="34" charset="-128"/>
              </a:rPr>
              <a:t>シスプロ</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前述の通り、シスプロのアプリは</a:t>
            </a:r>
            <a:r>
              <a:rPr lang="ja-JP" altLang="en-US" sz="1200" dirty="0">
                <a:solidFill>
                  <a:srgbClr val="FF0000"/>
                </a:solidFill>
                <a:latin typeface="Meiryo UI" panose="020B0604030504040204" pitchFamily="34" charset="-128"/>
                <a:ea typeface="Meiryo UI" panose="020B0604030504040204" pitchFamily="34" charset="-128"/>
              </a:rPr>
              <a:t>ドメインごとにライセンスが発行されている</a:t>
            </a:r>
            <a:r>
              <a:rPr lang="ja-JP" altLang="en-US" sz="1200" dirty="0">
                <a:latin typeface="Meiryo UI" panose="020B0604030504040204" pitchFamily="34" charset="-128"/>
                <a:ea typeface="Meiryo UI" panose="020B0604030504040204" pitchFamily="34" charset="-128"/>
              </a:rPr>
              <a:t>ため、ドメイン追加あるいは環境追加などの変更時には、ケア</a:t>
            </a: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が必要。</a:t>
            </a:r>
            <a:br>
              <a:rPr lang="en-US" altLang="ja-JP" sz="1200" dirty="0">
                <a:latin typeface="Meiryo UI" panose="020B0604030504040204" pitchFamily="34" charset="-128"/>
                <a:ea typeface="Meiryo UI" panose="020B0604030504040204" pitchFamily="34" charset="-128"/>
              </a:rPr>
            </a:b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竹中側で追加購入？</a:t>
            </a: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b="1"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r>
              <a:rPr lang="ja-JP" altLang="en-US" sz="1200" b="1" dirty="0">
                <a:latin typeface="Meiryo UI" panose="020B0604030504040204" pitchFamily="34" charset="-128"/>
                <a:ea typeface="Meiryo UI" panose="020B0604030504040204" pitchFamily="34" charset="-128"/>
              </a:rPr>
              <a:t>生活産業</a:t>
            </a:r>
            <a:r>
              <a:rPr lang="en-US" altLang="ja-JP" sz="1200" b="1" dirty="0">
                <a:latin typeface="Meiryo UI" panose="020B0604030504040204" pitchFamily="34" charset="-128"/>
                <a:ea typeface="Meiryo UI" panose="020B0604030504040204" pitchFamily="34" charset="-128"/>
              </a:rPr>
              <a:t>(</a:t>
            </a:r>
            <a:r>
              <a:rPr lang="en-US" altLang="ja-JP" sz="1200" b="1" dirty="0" err="1">
                <a:latin typeface="Meiryo UI" panose="020B0604030504040204" pitchFamily="34" charset="-128"/>
                <a:ea typeface="Meiryo UI" panose="020B0604030504040204" pitchFamily="34" charset="-128"/>
              </a:rPr>
              <a:t>ArchiCAD</a:t>
            </a:r>
            <a:r>
              <a:rPr lang="en-US" altLang="ja-JP" sz="1200" b="1" dirty="0">
                <a:latin typeface="Meiryo UI" panose="020B0604030504040204" pitchFamily="34" charset="-128"/>
                <a:ea typeface="Meiryo UI" panose="020B0604030504040204" pitchFamily="34" charset="-128"/>
              </a:rPr>
              <a:t>)</a:t>
            </a:r>
            <a:br>
              <a:rPr lang="en-US" altLang="ja-JP" sz="1200" b="1" dirty="0">
                <a:latin typeface="Meiryo UI" panose="020B0604030504040204" pitchFamily="34" charset="-128"/>
                <a:ea typeface="Meiryo UI" panose="020B0604030504040204" pitchFamily="34" charset="-128"/>
              </a:rPr>
            </a:br>
            <a:r>
              <a:rPr lang="en-US" altLang="ja-JP" sz="1200" dirty="0" err="1">
                <a:latin typeface="Meiryo UI" panose="020B0604030504040204" pitchFamily="34" charset="-128"/>
                <a:ea typeface="Meiryo UI" panose="020B0604030504040204" pitchFamily="34" charset="-128"/>
              </a:rPr>
              <a:t>ArchiCAD</a:t>
            </a:r>
            <a:r>
              <a:rPr lang="ja-JP" altLang="en-US" sz="1200" dirty="0">
                <a:latin typeface="Meiryo UI" panose="020B0604030504040204" pitchFamily="34" charset="-128"/>
                <a:ea typeface="Meiryo UI" panose="020B0604030504040204" pitchFamily="34" charset="-128"/>
              </a:rPr>
              <a:t>は使用サーバが竹中のライセンスサーバにアクセスしに行ったあと、ライセンスを確認してから起動する流れになる。</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従って、サーバ追加時には、その</a:t>
            </a:r>
            <a:r>
              <a:rPr lang="ja-JP" altLang="en-US" sz="1200" dirty="0">
                <a:solidFill>
                  <a:srgbClr val="FF0000"/>
                </a:solidFill>
                <a:latin typeface="Meiryo UI" panose="020B0604030504040204" pitchFamily="34" charset="-128"/>
                <a:ea typeface="Meiryo UI" panose="020B0604030504040204" pitchFamily="34" charset="-128"/>
              </a:rPr>
              <a:t>使用サーバが竹中のドメイン参加をしている必要</a:t>
            </a:r>
            <a:r>
              <a:rPr lang="ja-JP" altLang="en-US" sz="1200" dirty="0">
                <a:latin typeface="Meiryo UI" panose="020B0604030504040204" pitchFamily="34" charset="-128"/>
                <a:ea typeface="Meiryo UI" panose="020B0604030504040204" pitchFamily="34" charset="-128"/>
              </a:rPr>
              <a:t>がある。</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ドメイン参加方法は、</a:t>
            </a:r>
            <a:r>
              <a:rPr lang="en-US" altLang="ja-JP" sz="1200" dirty="0">
                <a:latin typeface="Meiryo UI" panose="020B0604030504040204" pitchFamily="34" charset="-128"/>
                <a:ea typeface="Meiryo UI" panose="020B0604030504040204" pitchFamily="34" charset="-128"/>
              </a:rPr>
              <a:t>Siva</a:t>
            </a:r>
            <a:r>
              <a:rPr lang="ja-JP" altLang="en-US" sz="1200" dirty="0">
                <a:latin typeface="Meiryo UI" panose="020B0604030504040204" pitchFamily="34" charset="-128"/>
                <a:ea typeface="Meiryo UI" panose="020B0604030504040204" pitchFamily="34" charset="-128"/>
              </a:rPr>
              <a:t>に何度か依頼しているのでわかっているはず。</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もし既存の</a:t>
            </a:r>
            <a:r>
              <a:rPr lang="en-US" altLang="ja-JP" sz="1200" dirty="0">
                <a:latin typeface="Meiryo UI" panose="020B0604030504040204" pitchFamily="34" charset="-128"/>
                <a:ea typeface="Meiryo UI" panose="020B0604030504040204" pitchFamily="34" charset="-128"/>
              </a:rPr>
              <a:t>ID/Password(</a:t>
            </a:r>
            <a:r>
              <a:rPr lang="ja-JP" altLang="en-US" sz="1200" dirty="0">
                <a:latin typeface="Meiryo UI" panose="020B0604030504040204" pitchFamily="34" charset="-128"/>
                <a:ea typeface="Meiryo UI" panose="020B0604030504040204" pitchFamily="34" charset="-128"/>
              </a:rPr>
              <a:t>以下テキスト参照</a:t>
            </a: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でドメイン参加ができない場合は、</a:t>
            </a:r>
            <a:r>
              <a:rPr lang="en-US" altLang="ja-JP" sz="1200" dirty="0">
                <a:latin typeface="Meiryo UI" panose="020B0604030504040204" pitchFamily="34" charset="-128"/>
                <a:ea typeface="Meiryo UI" panose="020B0604030504040204" pitchFamily="34" charset="-128"/>
              </a:rPr>
              <a:t>ID/Password</a:t>
            </a:r>
            <a:r>
              <a:rPr lang="ja-JP" altLang="en-US" sz="1200" dirty="0">
                <a:latin typeface="Meiryo UI" panose="020B0604030504040204" pitchFamily="34" charset="-128"/>
                <a:ea typeface="Meiryo UI" panose="020B0604030504040204" pitchFamily="34" charset="-128"/>
              </a:rPr>
              <a:t>の確認を</a:t>
            </a:r>
            <a:r>
              <a:rPr lang="en-US" altLang="ja-JP" sz="1200" dirty="0">
                <a:latin typeface="Meiryo UI" panose="020B0604030504040204" pitchFamily="34" charset="-128"/>
                <a:ea typeface="Meiryo UI" panose="020B0604030504040204" pitchFamily="34" charset="-128"/>
              </a:rPr>
              <a:t>G-ICT</a:t>
            </a:r>
            <a:r>
              <a:rPr lang="ja-JP" altLang="en-US" sz="1200" dirty="0">
                <a:latin typeface="Meiryo UI" panose="020B0604030504040204" pitchFamily="34" charset="-128"/>
                <a:ea typeface="Meiryo UI" panose="020B0604030504040204" pitchFamily="34" charset="-128"/>
              </a:rPr>
              <a:t>に依頼。</a:t>
            </a: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r>
              <a:rPr lang="ja-JP" altLang="en-US" sz="1200" b="1" dirty="0">
                <a:latin typeface="Meiryo UI" panose="020B0604030504040204" pitchFamily="34" charset="-128"/>
                <a:ea typeface="Meiryo UI" panose="020B0604030504040204" pitchFamily="34" charset="-128"/>
              </a:rPr>
              <a:t>ほか</a:t>
            </a:r>
            <a:br>
              <a:rPr lang="en-US" altLang="ja-JP" sz="1200" dirty="0">
                <a:latin typeface="Meiryo UI" panose="020B0604030504040204" pitchFamily="34" charset="-128"/>
                <a:ea typeface="Meiryo UI" panose="020B0604030504040204" pitchFamily="34" charset="-128"/>
              </a:rPr>
            </a:br>
            <a:r>
              <a:rPr lang="en-US" altLang="ja-JP" sz="1200" dirty="0">
                <a:latin typeface="Meiryo UI" panose="020B0604030504040204" pitchFamily="34" charset="-128"/>
                <a:ea typeface="Meiryo UI" panose="020B0604030504040204" pitchFamily="34" charset="-128"/>
              </a:rPr>
              <a:t>CCT</a:t>
            </a:r>
            <a:r>
              <a:rPr lang="ja-JP" altLang="en-US" sz="1200" dirty="0">
                <a:latin typeface="Meiryo UI" panose="020B0604030504040204" pitchFamily="34" charset="-128"/>
                <a:ea typeface="Meiryo UI" panose="020B0604030504040204" pitchFamily="34" charset="-128"/>
              </a:rPr>
              <a:t>や福井コンピュータ、</a:t>
            </a:r>
            <a:r>
              <a:rPr lang="en-US" altLang="ja-JP" sz="1200" dirty="0">
                <a:latin typeface="Meiryo UI" panose="020B0604030504040204" pitchFamily="34" charset="-128"/>
                <a:ea typeface="Meiryo UI" panose="020B0604030504040204" pitchFamily="34" charset="-128"/>
              </a:rPr>
              <a:t>Grid</a:t>
            </a:r>
            <a:r>
              <a:rPr lang="ja-JP" altLang="en-US" sz="1200" dirty="0">
                <a:latin typeface="Meiryo UI" panose="020B0604030504040204" pitchFamily="34" charset="-128"/>
                <a:ea typeface="Meiryo UI" panose="020B0604030504040204" pitchFamily="34" charset="-128"/>
              </a:rPr>
              <a:t>などは、各ベンダやオフショアに確認が必要。</a:t>
            </a:r>
            <a:endParaRPr lang="en-US" altLang="ja-JP" sz="1200" dirty="0">
              <a:latin typeface="Meiryo UI" panose="020B0604030504040204" pitchFamily="34" charset="-128"/>
              <a:ea typeface="Meiryo UI" panose="020B0604030504040204" pitchFamily="34" charset="-128"/>
            </a:endParaRPr>
          </a:p>
        </p:txBody>
      </p:sp>
      <p:sp>
        <p:nvSpPr>
          <p:cNvPr id="31" name="Title 1"/>
          <p:cNvSpPr txBox="1">
            <a:spLocks/>
          </p:cNvSpPr>
          <p:nvPr/>
        </p:nvSpPr>
        <p:spPr>
          <a:xfrm>
            <a:off x="231390" y="27924"/>
            <a:ext cx="8723312" cy="3332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sz="1800" b="1" dirty="0">
                <a:solidFill>
                  <a:srgbClr val="0070C0"/>
                </a:solidFill>
                <a:latin typeface="Meiryo UI" panose="020B0604030504040204" pitchFamily="50" charset="-128"/>
                <a:ea typeface="Meiryo UI" panose="020B0604030504040204" pitchFamily="50" charset="-128"/>
              </a:rPr>
              <a:t>アプリケーション</a:t>
            </a:r>
            <a:r>
              <a:rPr lang="en-US" altLang="ja-JP" sz="1800" b="1" dirty="0">
                <a:solidFill>
                  <a:srgbClr val="0070C0"/>
                </a:solidFill>
                <a:latin typeface="Meiryo UI" panose="020B0604030504040204" pitchFamily="50" charset="-128"/>
                <a:ea typeface="Meiryo UI" panose="020B0604030504040204" pitchFamily="50" charset="-128"/>
              </a:rPr>
              <a:t>/</a:t>
            </a:r>
            <a:r>
              <a:rPr lang="ja-JP" altLang="en-US" sz="1800" b="1" dirty="0">
                <a:solidFill>
                  <a:srgbClr val="0070C0"/>
                </a:solidFill>
                <a:latin typeface="Meiryo UI" panose="020B0604030504040204" pitchFamily="50" charset="-128"/>
                <a:ea typeface="Meiryo UI" panose="020B0604030504040204" pitchFamily="50" charset="-128"/>
              </a:rPr>
              <a:t>サービスのライセンス</a:t>
            </a:r>
          </a:p>
        </p:txBody>
      </p:sp>
      <p:graphicFrame>
        <p:nvGraphicFramePr>
          <p:cNvPr id="4" name="Table 3"/>
          <p:cNvGraphicFramePr>
            <a:graphicFrameLocks noGrp="1"/>
          </p:cNvGraphicFramePr>
          <p:nvPr>
            <p:extLst>
              <p:ext uri="{D42A27DB-BD31-4B8C-83A1-F6EECF244321}">
                <p14:modId xmlns:p14="http://schemas.microsoft.com/office/powerpoint/2010/main" val="3175207464"/>
              </p:ext>
            </p:extLst>
          </p:nvPr>
        </p:nvGraphicFramePr>
        <p:xfrm>
          <a:off x="546419" y="2266827"/>
          <a:ext cx="2307206" cy="588289"/>
        </p:xfrm>
        <a:graphic>
          <a:graphicData uri="http://schemas.openxmlformats.org/drawingml/2006/table">
            <a:tbl>
              <a:tblPr firstRow="1" bandRow="1">
                <a:tableStyleId>{5940675A-B579-460E-94D1-54222C63F5DA}</a:tableStyleId>
              </a:tblPr>
              <a:tblGrid>
                <a:gridCol w="1116648">
                  <a:extLst>
                    <a:ext uri="{9D8B030D-6E8A-4147-A177-3AD203B41FA5}">
                      <a16:colId xmlns:a16="http://schemas.microsoft.com/office/drawing/2014/main" val="1953082071"/>
                    </a:ext>
                  </a:extLst>
                </a:gridCol>
                <a:gridCol w="1190558">
                  <a:extLst>
                    <a:ext uri="{9D8B030D-6E8A-4147-A177-3AD203B41FA5}">
                      <a16:colId xmlns:a16="http://schemas.microsoft.com/office/drawing/2014/main" val="3494971304"/>
                    </a:ext>
                  </a:extLst>
                </a:gridCol>
              </a:tblGrid>
              <a:tr h="588289">
                <a:tc>
                  <a:txBody>
                    <a:bodyPr/>
                    <a:lstStyle/>
                    <a:p>
                      <a:pPr algn="ctr"/>
                      <a:r>
                        <a:rPr kumimoji="1" lang="ja-JP" altLang="en-US" sz="1200" dirty="0">
                          <a:latin typeface="Meiryo UI" panose="020B0604030504040204" pitchFamily="34" charset="-128"/>
                          <a:ea typeface="Meiryo UI" panose="020B0604030504040204" pitchFamily="34" charset="-128"/>
                        </a:rPr>
                        <a:t>ドメイン参加用</a:t>
                      </a:r>
                      <a:r>
                        <a:rPr kumimoji="1" lang="en-US" altLang="ja-JP" sz="1200" dirty="0">
                          <a:latin typeface="Meiryo UI" panose="020B0604030504040204" pitchFamily="34" charset="-128"/>
                          <a:ea typeface="Meiryo UI" panose="020B0604030504040204" pitchFamily="34" charset="-128"/>
                        </a:rPr>
                        <a:t>ID/Password</a:t>
                      </a:r>
                      <a:endParaRPr kumimoji="1" lang="ja-JP" altLang="en-US" sz="1200" dirty="0">
                        <a:latin typeface="Meiryo UI" panose="020B0604030504040204" pitchFamily="34" charset="-128"/>
                        <a:ea typeface="Meiryo UI" panose="020B0604030504040204" pitchFamily="34" charset="-128"/>
                      </a:endParaRPr>
                    </a:p>
                  </a:txBody>
                  <a:tcPr marL="68580" marR="68580" marT="34290" marB="34290" anchor="ctr">
                    <a:solidFill>
                      <a:schemeClr val="accent1">
                        <a:lumMod val="20000"/>
                        <a:lumOff val="80000"/>
                      </a:schemeClr>
                    </a:solidFill>
                  </a:tcPr>
                </a:tc>
                <a:tc>
                  <a:txBody>
                    <a:bodyPr/>
                    <a:lstStyle/>
                    <a:p>
                      <a:pPr algn="ctr"/>
                      <a:endParaRPr kumimoji="1" lang="ja-JP" altLang="en-US" sz="1200" dirty="0">
                        <a:latin typeface="Meiryo UI" panose="020B0604030504040204" pitchFamily="34" charset="-128"/>
                        <a:ea typeface="Meiryo UI" panose="020B0604030504040204" pitchFamily="34" charset="-128"/>
                      </a:endParaRPr>
                    </a:p>
                  </a:txBody>
                  <a:tcPr marL="68580" marR="68580" marT="34290" marB="34290" anchor="ctr"/>
                </a:tc>
                <a:extLst>
                  <a:ext uri="{0D108BD9-81ED-4DB2-BD59-A6C34878D82A}">
                    <a16:rowId xmlns:a16="http://schemas.microsoft.com/office/drawing/2014/main" val="3313077228"/>
                  </a:ext>
                </a:extLst>
              </a:tr>
            </a:tbl>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948639458"/>
              </p:ext>
            </p:extLst>
          </p:nvPr>
        </p:nvGraphicFramePr>
        <p:xfrm>
          <a:off x="1965936" y="2341102"/>
          <a:ext cx="585787" cy="439737"/>
        </p:xfrm>
        <a:graphic>
          <a:graphicData uri="http://schemas.openxmlformats.org/presentationml/2006/ole">
            <mc:AlternateContent xmlns:mc="http://schemas.openxmlformats.org/markup-compatibility/2006">
              <mc:Choice xmlns:v="urn:schemas-microsoft-com:vml" Requires="v">
                <p:oleObj name="Packager Shell Object" showAsIcon="1" r:id="rId2" imgW="586440" imgH="440280" progId="Package">
                  <p:embed/>
                </p:oleObj>
              </mc:Choice>
              <mc:Fallback>
                <p:oleObj name="Packager Shell Object" showAsIcon="1" r:id="rId2" imgW="586440" imgH="440280" progId="Package">
                  <p:embed/>
                  <p:pic>
                    <p:nvPicPr>
                      <p:cNvPr id="3" name="Object 2"/>
                      <p:cNvPicPr/>
                      <p:nvPr/>
                    </p:nvPicPr>
                    <p:blipFill>
                      <a:blip r:embed="rId3"/>
                      <a:stretch>
                        <a:fillRect/>
                      </a:stretch>
                    </p:blipFill>
                    <p:spPr>
                      <a:xfrm>
                        <a:off x="1965936" y="2341102"/>
                        <a:ext cx="585787" cy="439737"/>
                      </a:xfrm>
                      <a:prstGeom prst="rect">
                        <a:avLst/>
                      </a:prstGeom>
                    </p:spPr>
                  </p:pic>
                </p:oleObj>
              </mc:Fallback>
            </mc:AlternateContent>
          </a:graphicData>
        </a:graphic>
      </p:graphicFrame>
    </p:spTree>
    <p:extLst>
      <p:ext uri="{BB962C8B-B14F-4D97-AF65-F5344CB8AC3E}">
        <p14:creationId xmlns:p14="http://schemas.microsoft.com/office/powerpoint/2010/main" val="26705381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1390" y="603250"/>
            <a:ext cx="8723312" cy="646331"/>
          </a:xfrm>
          <a:prstGeom prst="rect">
            <a:avLst/>
          </a:prstGeom>
          <a:ln>
            <a:noFill/>
          </a:ln>
        </p:spPr>
        <p:txBody>
          <a:bodyPr wrap="square">
            <a:spAutoFit/>
          </a:bodyPr>
          <a:lstStyle/>
          <a:p>
            <a:pPr marL="171450" indent="-171450">
              <a:buFont typeface="Wingdings" panose="05000000000000000000" pitchFamily="2" charset="2"/>
              <a:buChar char="u"/>
            </a:pPr>
            <a:r>
              <a:rPr lang="en-US" altLang="ja-JP" sz="1200" dirty="0">
                <a:latin typeface="Meiryo UI" panose="020B0604030504040204" pitchFamily="34" charset="-128"/>
                <a:ea typeface="Meiryo UI" panose="020B0604030504040204" pitchFamily="34" charset="-128"/>
              </a:rPr>
              <a:t>2020</a:t>
            </a:r>
            <a:r>
              <a:rPr lang="ja-JP" altLang="en-US" sz="1200" dirty="0">
                <a:latin typeface="Meiryo UI" panose="020B0604030504040204" pitchFamily="34" charset="-128"/>
                <a:ea typeface="Meiryo UI" panose="020B0604030504040204" pitchFamily="34" charset="-128"/>
              </a:rPr>
              <a:t>要件定義</a:t>
            </a:r>
            <a:br>
              <a:rPr lang="en-US" altLang="ja-JP" sz="1200" dirty="0">
                <a:latin typeface="Meiryo UI" panose="020B0604030504040204" pitchFamily="34" charset="-128"/>
                <a:ea typeface="Meiryo UI" panose="020B0604030504040204" pitchFamily="34" charset="-128"/>
              </a:rPr>
            </a:br>
            <a:r>
              <a:rPr lang="en-US" altLang="ja-JP" sz="1200" dirty="0">
                <a:latin typeface="Meiryo UI" panose="020B0604030504040204" pitchFamily="34" charset="-128"/>
                <a:ea typeface="Meiryo UI" panose="020B0604030504040204" pitchFamily="34" charset="-128"/>
              </a:rPr>
              <a:t>2020</a:t>
            </a:r>
            <a:r>
              <a:rPr lang="ja-JP" altLang="en-US" sz="1200" dirty="0">
                <a:latin typeface="Meiryo UI" panose="020B0604030504040204" pitchFamily="34" charset="-128"/>
                <a:ea typeface="Meiryo UI" panose="020B0604030504040204" pitchFamily="34" charset="-128"/>
              </a:rPr>
              <a:t>インフラが要件定義との合致について、状況確認が必要になる可能性有。</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利用テクノロジーは</a:t>
            </a:r>
            <a:r>
              <a:rPr lang="en-US" altLang="ja-JP" sz="1200" dirty="0">
                <a:latin typeface="Meiryo UI" panose="020B0604030504040204" pitchFamily="34" charset="-128"/>
                <a:ea typeface="Meiryo UI" panose="020B0604030504040204" pitchFamily="34" charset="-128"/>
              </a:rPr>
              <a:t>AWS</a:t>
            </a:r>
            <a:r>
              <a:rPr lang="ja-JP" altLang="en-US" sz="1200" dirty="0">
                <a:latin typeface="Meiryo UI" panose="020B0604030504040204" pitchFamily="34" charset="-128"/>
                <a:ea typeface="Meiryo UI" panose="020B0604030504040204" pitchFamily="34" charset="-128"/>
              </a:rPr>
              <a:t>と協議の結果埋めている箇所になるので、使っている技術との合致状況は気にされるかもしれない。</a:t>
            </a:r>
            <a:endParaRPr lang="en-US" altLang="ja-JP" sz="1200" dirty="0">
              <a:latin typeface="Meiryo UI" panose="020B0604030504040204" pitchFamily="34" charset="-128"/>
              <a:ea typeface="Meiryo UI" panose="020B0604030504040204" pitchFamily="34" charset="-128"/>
            </a:endParaRPr>
          </a:p>
        </p:txBody>
      </p:sp>
      <p:sp>
        <p:nvSpPr>
          <p:cNvPr id="6" name="Title 1"/>
          <p:cNvSpPr txBox="1">
            <a:spLocks/>
          </p:cNvSpPr>
          <p:nvPr/>
        </p:nvSpPr>
        <p:spPr>
          <a:xfrm>
            <a:off x="231390" y="27924"/>
            <a:ext cx="8723312" cy="3332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sz="1800" b="1" dirty="0">
                <a:solidFill>
                  <a:srgbClr val="0070C0"/>
                </a:solidFill>
                <a:latin typeface="Meiryo UI" panose="020B0604030504040204" pitchFamily="50" charset="-128"/>
                <a:ea typeface="Meiryo UI" panose="020B0604030504040204" pitchFamily="50" charset="-128"/>
              </a:rPr>
              <a:t>参考</a:t>
            </a:r>
            <a:r>
              <a:rPr lang="en-US" altLang="ja-JP" sz="1800" b="1" dirty="0">
                <a:solidFill>
                  <a:srgbClr val="0070C0"/>
                </a:solidFill>
                <a:latin typeface="Meiryo UI" panose="020B0604030504040204" pitchFamily="50" charset="-128"/>
                <a:ea typeface="Meiryo UI" panose="020B0604030504040204" pitchFamily="50" charset="-128"/>
              </a:rPr>
              <a:t>)</a:t>
            </a:r>
            <a:r>
              <a:rPr lang="ja-JP" altLang="en-US" sz="1800" b="1" dirty="0">
                <a:solidFill>
                  <a:srgbClr val="0070C0"/>
                </a:solidFill>
                <a:latin typeface="Meiryo UI" panose="020B0604030504040204" pitchFamily="50" charset="-128"/>
                <a:ea typeface="Meiryo UI" panose="020B0604030504040204" pitchFamily="50" charset="-128"/>
              </a:rPr>
              <a:t> 要件定義時のインフラ</a:t>
            </a:r>
            <a:r>
              <a:rPr lang="en-US" altLang="ja-JP" sz="1800" b="1" dirty="0">
                <a:solidFill>
                  <a:srgbClr val="0070C0"/>
                </a:solidFill>
                <a:latin typeface="Meiryo UI" panose="020B0604030504040204" pitchFamily="50" charset="-128"/>
                <a:ea typeface="Meiryo UI" panose="020B0604030504040204" pitchFamily="50" charset="-128"/>
              </a:rPr>
              <a:t>2020</a:t>
            </a:r>
            <a:r>
              <a:rPr lang="ja-JP" altLang="en-US" sz="1800" b="1" dirty="0">
                <a:solidFill>
                  <a:srgbClr val="0070C0"/>
                </a:solidFill>
                <a:latin typeface="Meiryo UI" panose="020B0604030504040204" pitchFamily="50" charset="-128"/>
                <a:ea typeface="Meiryo UI" panose="020B0604030504040204" pitchFamily="50" charset="-128"/>
              </a:rPr>
              <a:t>要件</a:t>
            </a:r>
          </a:p>
        </p:txBody>
      </p:sp>
    </p:spTree>
    <p:extLst>
      <p:ext uri="{BB962C8B-B14F-4D97-AF65-F5344CB8AC3E}">
        <p14:creationId xmlns:p14="http://schemas.microsoft.com/office/powerpoint/2010/main" val="312848732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nvGraphicFramePr>
        <p:xfrm>
          <a:off x="231391" y="501650"/>
          <a:ext cx="8583835" cy="3972379"/>
        </p:xfrm>
        <a:graphic>
          <a:graphicData uri="http://schemas.openxmlformats.org/drawingml/2006/table">
            <a:tbl>
              <a:tblPr firstRow="1">
                <a:tableStyleId>{B301B821-A1FF-4177-AEE7-76D212191A09}</a:tableStyleId>
              </a:tblPr>
              <a:tblGrid>
                <a:gridCol w="1592246">
                  <a:extLst>
                    <a:ext uri="{9D8B030D-6E8A-4147-A177-3AD203B41FA5}">
                      <a16:colId xmlns:a16="http://schemas.microsoft.com/office/drawing/2014/main" val="3377242145"/>
                    </a:ext>
                  </a:extLst>
                </a:gridCol>
                <a:gridCol w="2159003">
                  <a:extLst>
                    <a:ext uri="{9D8B030D-6E8A-4147-A177-3AD203B41FA5}">
                      <a16:colId xmlns:a16="http://schemas.microsoft.com/office/drawing/2014/main" val="318096244"/>
                    </a:ext>
                  </a:extLst>
                </a:gridCol>
                <a:gridCol w="2080697">
                  <a:extLst>
                    <a:ext uri="{9D8B030D-6E8A-4147-A177-3AD203B41FA5}">
                      <a16:colId xmlns:a16="http://schemas.microsoft.com/office/drawing/2014/main" val="2948771389"/>
                    </a:ext>
                  </a:extLst>
                </a:gridCol>
                <a:gridCol w="660006">
                  <a:extLst>
                    <a:ext uri="{9D8B030D-6E8A-4147-A177-3AD203B41FA5}">
                      <a16:colId xmlns:a16="http://schemas.microsoft.com/office/drawing/2014/main" val="2358843967"/>
                    </a:ext>
                  </a:extLst>
                </a:gridCol>
                <a:gridCol w="2091883">
                  <a:extLst>
                    <a:ext uri="{9D8B030D-6E8A-4147-A177-3AD203B41FA5}">
                      <a16:colId xmlns:a16="http://schemas.microsoft.com/office/drawing/2014/main" val="1162306911"/>
                    </a:ext>
                  </a:extLst>
                </a:gridCol>
              </a:tblGrid>
              <a:tr h="259696">
                <a:tc>
                  <a:txBody>
                    <a:bodyPr/>
                    <a:lstStyle/>
                    <a:p>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mpd="sng">
                      <a:noFill/>
                    </a:lnL>
                    <a:lnR w="12700" cap="flat" cmpd="sng" algn="ctr">
                      <a:solidFill>
                        <a:schemeClr val="accent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noFill/>
                  </a:tcPr>
                </a:tc>
                <a:tc>
                  <a:txBody>
                    <a:bodyPr/>
                    <a:lstStyle/>
                    <a:p>
                      <a:pPr algn="ctr"/>
                      <a:r>
                        <a:rPr lang="en-US" altLang="ja-JP" sz="1050" dirty="0">
                          <a:latin typeface="Meiryo UI" panose="020B0604030504040204" pitchFamily="34" charset="-128"/>
                          <a:ea typeface="Meiryo UI" panose="020B0604030504040204" pitchFamily="34" charset="-128"/>
                          <a:cs typeface="Meiryo UI" panose="020B0604030504040204" pitchFamily="34" charset="-128"/>
                        </a:rPr>
                        <a:t>2019</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年</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altLang="ja-JP" sz="1050" dirty="0">
                          <a:latin typeface="Meiryo UI" panose="020B0604030504040204" pitchFamily="34" charset="-128"/>
                          <a:ea typeface="Meiryo UI" panose="020B0604030504040204" pitchFamily="34" charset="-128"/>
                          <a:cs typeface="Meiryo UI" panose="020B0604030504040204" pitchFamily="34" charset="-128"/>
                        </a:rPr>
                        <a:t>2020</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年</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rowSpan="5">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solidFill>
                          <a:latin typeface="Meiryo UI" panose="020B0604030504040204" pitchFamily="34" charset="-128"/>
                          <a:ea typeface="Meiryo UI" panose="020B0604030504040204" pitchFamily="34" charset="-128"/>
                          <a:cs typeface="Meiryo UI" panose="020B0604030504040204" pitchFamily="34" charset="-128"/>
                        </a:rPr>
                        <a:t>・・・</a:t>
                      </a:r>
                      <a:endParaRPr lang="en-US" altLang="ja-JP" sz="1000" dirty="0">
                        <a:solidFill>
                          <a:schemeClr val="tx1"/>
                        </a:solidFill>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noFill/>
                  </a:tcPr>
                </a:tc>
                <a:tc>
                  <a:txBody>
                    <a:bodyPr/>
                    <a:lstStyle/>
                    <a:p>
                      <a:pPr algn="ctr"/>
                      <a:r>
                        <a:rPr lang="en-US" altLang="ja-JP" sz="1050" dirty="0">
                          <a:latin typeface="Meiryo UI" panose="020B0604030504040204" pitchFamily="34" charset="-128"/>
                          <a:ea typeface="Meiryo UI" panose="020B0604030504040204" pitchFamily="34" charset="-128"/>
                          <a:cs typeface="Meiryo UI" panose="020B0604030504040204" pitchFamily="34" charset="-128"/>
                        </a:rPr>
                        <a:t>2025</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年</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618117038"/>
                  </a:ext>
                </a:extLst>
              </a:tr>
              <a:tr h="108600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稼働する設計アプリ</a:t>
                      </a:r>
                      <a:endParaRPr lang="en-US" altLang="ja-JP"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建築アプリの数：</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8</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アプリ</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構造アプリの数：</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2</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アプリ</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設備アプリの数：</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7</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アプリ</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marL="0" marR="0" indent="0" algn="l" defTabSz="457200" rtl="0" latinLnBrk="0">
                        <a:lnSpc>
                          <a:spcPct val="100000"/>
                        </a:lnSpc>
                        <a:spcBef>
                          <a:spcPts val="0"/>
                        </a:spcBef>
                        <a:spcAft>
                          <a:spcPts val="0"/>
                        </a:spcAft>
                        <a:buClrTx/>
                        <a:buSzTx/>
                        <a:buFontTx/>
                        <a:buNone/>
                        <a:tabLst/>
                      </a:pP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建築アプリの数：</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20</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アプリ</a:t>
                      </a:r>
                      <a:endPar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endParaRPr>
                    </a:p>
                    <a:p>
                      <a:pPr marL="0" marR="0" indent="0" algn="l" defTabSz="457200" rtl="0" latinLnBrk="0">
                        <a:lnSpc>
                          <a:spcPct val="100000"/>
                        </a:lnSpc>
                        <a:spcBef>
                          <a:spcPts val="0"/>
                        </a:spcBef>
                        <a:spcAft>
                          <a:spcPts val="0"/>
                        </a:spcAft>
                        <a:buClrTx/>
                        <a:buSzTx/>
                        <a:buFontTx/>
                        <a:buNone/>
                        <a:tabLst/>
                      </a:pP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構造アプリの数：</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5</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アプリ</a:t>
                      </a:r>
                      <a:endPar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endParaRPr>
                    </a:p>
                    <a:p>
                      <a:pPr marL="0" marR="0" indent="0" algn="l" defTabSz="457200" rtl="0" latinLnBrk="0">
                        <a:lnSpc>
                          <a:spcPct val="100000"/>
                        </a:lnSpc>
                        <a:spcBef>
                          <a:spcPts val="0"/>
                        </a:spcBef>
                        <a:spcAft>
                          <a:spcPts val="0"/>
                        </a:spcAft>
                        <a:buClrTx/>
                        <a:buSzTx/>
                        <a:buFontTx/>
                        <a:buNone/>
                        <a:tabLst/>
                      </a:pP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設備アプリの数：</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20</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アプリ</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vMerge="1">
                  <a:txBody>
                    <a:bodyPr/>
                    <a:lstStyle/>
                    <a:p>
                      <a:endParaRPr kumimoji="1" lang="ja-JP" alt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建築アプリの数：</a:t>
                      </a:r>
                      <a:r>
                        <a:rPr kumimoji="0" lang="en-US" altLang="ja-JP"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30</a:t>
                      </a:r>
                      <a:r>
                        <a:rPr kumimoji="0" lang="ja-JP" altLang="en-US"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アプリ以上</a:t>
                      </a:r>
                      <a:endParaRPr kumimoji="0" lang="en-US" altLang="ja-JP"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構造アプリの数：</a:t>
                      </a:r>
                      <a:r>
                        <a:rPr kumimoji="0" lang="en-US" altLang="ja-JP"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30</a:t>
                      </a:r>
                      <a:r>
                        <a:rPr kumimoji="0" lang="ja-JP" altLang="en-US"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アプリ以上</a:t>
                      </a:r>
                      <a:endParaRPr kumimoji="0" lang="en-US" altLang="ja-JP"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設備アプリの数：</a:t>
                      </a:r>
                      <a:r>
                        <a:rPr kumimoji="0" lang="en-US" altLang="ja-JP"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30</a:t>
                      </a:r>
                      <a:r>
                        <a:rPr kumimoji="0" lang="ja-JP" altLang="en-US"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アプリ以上</a:t>
                      </a:r>
                      <a:endParaRPr kumimoji="0" lang="en-US" altLang="ja-JP"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各職能で、毎年</a:t>
                      </a:r>
                      <a:r>
                        <a:rPr kumimoji="0" lang="en-US" altLang="ja-JP"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5</a:t>
                      </a:r>
                      <a:r>
                        <a:rPr kumimoji="0" lang="ja-JP" altLang="en-US"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a:t>
                      </a:r>
                      <a:r>
                        <a:rPr kumimoji="0" lang="en-US" altLang="ja-JP"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10</a:t>
                      </a:r>
                      <a:r>
                        <a:rPr kumimoji="0" lang="ja-JP" altLang="en-US"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ずつ作成しつつ、改良や統廃合によって</a:t>
                      </a:r>
                      <a:r>
                        <a:rPr kumimoji="0" lang="en-US" altLang="ja-JP"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30</a:t>
                      </a:r>
                      <a:r>
                        <a:rPr kumimoji="0" lang="ja-JP" altLang="en-US"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程度が主に運用される想定。</a:t>
                      </a: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989527804"/>
                  </a:ext>
                </a:extLst>
              </a:tr>
              <a:tr h="75548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利用ユーザ</a:t>
                      </a:r>
                      <a:endParaRPr lang="en-US" altLang="ja-JP"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a:txBody>
                  <a:tcPr anchor="ctr">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主に設計本部内で最大</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1,000</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人</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algn="l"/>
                      <a:r>
                        <a:rPr lang="en-US" altLang="ja-JP" sz="1050" dirty="0">
                          <a:latin typeface="Meiryo UI" panose="020B0604030504040204" pitchFamily="34" charset="-128"/>
                          <a:ea typeface="Meiryo UI" panose="020B0604030504040204" pitchFamily="34" charset="-128"/>
                          <a:cs typeface="Meiryo UI" panose="020B0604030504040204" pitchFamily="34" charset="-128"/>
                        </a:rPr>
                        <a:t>(</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最大同時接続ユーザ</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200</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人</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marL="0" marR="0" indent="0" algn="l" defTabSz="457200" rtl="0" latinLnBrk="0">
                        <a:lnSpc>
                          <a:spcPct val="100000"/>
                        </a:lnSpc>
                        <a:spcBef>
                          <a:spcPts val="0"/>
                        </a:spcBef>
                        <a:spcAft>
                          <a:spcPts val="0"/>
                        </a:spcAft>
                        <a:buClrTx/>
                        <a:buSzTx/>
                        <a:buFontTx/>
                        <a:buNone/>
                        <a:tabLst/>
                      </a:pPr>
                      <a:r>
                        <a:rPr lang="en-US" altLang="ja-JP" sz="1050" b="0" i="0" u="none" strike="noStrike" cap="none" spc="0" baseline="0" dirty="0" err="1">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AzureAD</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へのゲスト招待を設計ポータルから行い、建築主からのアクセス、協力会社・国際支店からもアクセス可能</a:t>
                      </a:r>
                      <a:endParaRPr 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vMerge="1">
                  <a:txBody>
                    <a:bodyPr/>
                    <a:lstStyle/>
                    <a:p>
                      <a:endParaRPr lang="en-US" sz="1400" dirty="0">
                        <a:latin typeface="Meiryo UI" panose="020B0604030504040204" pitchFamily="34" charset="-128"/>
                        <a:ea typeface="Meiryo UI" panose="020B0604030504040204" pitchFamily="34" charset="-128"/>
                        <a:cs typeface="Meiryo UI" panose="020B0604030504040204" pitchFamily="34" charset="-128"/>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建築主との合意ための補助システムを充実化</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協力会社・ビジネスパートナーともリアルタイムで情報共有</a:t>
                      </a: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075783301"/>
                  </a:ext>
                </a:extLst>
              </a:tr>
              <a:tr h="108600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システム連携</a:t>
                      </a:r>
                      <a:endParaRPr lang="en-US" altLang="ja-JP"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a:txBody>
                  <a:tcPr anchor="ctr">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l"/>
                      <a:r>
                        <a:rPr lang="en-US" altLang="ja-JP" sz="1050" dirty="0">
                          <a:latin typeface="Meiryo UI" panose="020B0604030504040204" pitchFamily="34" charset="-128"/>
                          <a:ea typeface="Meiryo UI" panose="020B0604030504040204" pitchFamily="34" charset="-128"/>
                          <a:cs typeface="Meiryo UI" panose="020B0604030504040204" pitchFamily="34" charset="-128"/>
                        </a:rPr>
                        <a:t>SaaS</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など外部システムは、使用</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IP</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及びポートの制限により接続が可能。</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人事</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DB</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との連携など内部</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DB</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連携については</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Data</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 </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Spider</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の対応状況により、アダプタの追加による連携が可能。</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marL="0" marR="0" indent="0" algn="l" defTabSz="457200" rtl="0" latinLnBrk="0">
                        <a:lnSpc>
                          <a:spcPct val="100000"/>
                        </a:lnSpc>
                        <a:spcBef>
                          <a:spcPts val="0"/>
                        </a:spcBef>
                        <a:spcAft>
                          <a:spcPts val="0"/>
                        </a:spcAft>
                        <a:buClrTx/>
                        <a:buSzTx/>
                        <a:buFontTx/>
                        <a:buNone/>
                        <a:tabLst/>
                      </a:pP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様々な外部システムとデータ連携を実施予定。</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API</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での連携を推奨手段とする。</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API</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対応不可、もしくはバッチ連携の要件がある場合は、</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ETL</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a:t>
                      </a:r>
                      <a:r>
                        <a:rPr lang="en-US" altLang="ja-JP" sz="1050" b="0" i="0" u="none" strike="noStrike" cap="none" spc="0" baseline="0" dirty="0" err="1">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DataSpider</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含む）や</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DB</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参照での連携を実施。</a:t>
                      </a:r>
                      <a:endParaRPr 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vMerge="1">
                  <a:txBody>
                    <a:bodyPr/>
                    <a:lstStyle/>
                    <a:p>
                      <a:endParaRPr lang="en-US" sz="1400" dirty="0">
                        <a:latin typeface="Meiryo UI" panose="020B0604030504040204" pitchFamily="34" charset="-128"/>
                        <a:ea typeface="Meiryo UI" panose="020B0604030504040204" pitchFamily="34" charset="-128"/>
                        <a:cs typeface="Meiryo UI" panose="020B0604030504040204" pitchFamily="34" charset="-128"/>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社内システムと、リアルタイム型でシステム連携（ストリーム処理も考慮）。</a:t>
                      </a:r>
                    </a:p>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社外</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SaaS</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と、</a:t>
                      </a:r>
                      <a:r>
                        <a:rPr lang="en-US" altLang="ja-JP" sz="1050" dirty="0" err="1">
                          <a:latin typeface="Meiryo UI" panose="020B0604030504040204" pitchFamily="34" charset="-128"/>
                          <a:ea typeface="Meiryo UI" panose="020B0604030504040204" pitchFamily="34" charset="-128"/>
                          <a:cs typeface="Meiryo UI" panose="020B0604030504040204" pitchFamily="34" charset="-128"/>
                        </a:rPr>
                        <a:t>AzureAD</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の</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SSO</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連携にて認証を取り、インターネット経由で</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HTTPS TLS</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により暗号化しつつ連携。</a:t>
                      </a: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55036133"/>
                  </a:ext>
                </a:extLst>
              </a:tr>
              <a:tr h="78519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データ</a:t>
                      </a:r>
                    </a:p>
                  </a:txBody>
                  <a:tcPr anchor="ctr">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l"/>
                      <a:r>
                        <a:rPr lang="en-US" altLang="ja-JP" sz="1050" dirty="0">
                          <a:latin typeface="Meiryo UI" panose="020B0604030504040204" pitchFamily="34" charset="-128"/>
                          <a:ea typeface="Meiryo UI" panose="020B0604030504040204" pitchFamily="34" charset="-128"/>
                        </a:rPr>
                        <a:t>MongoDB</a:t>
                      </a:r>
                      <a:r>
                        <a:rPr lang="ja-JP" altLang="en-US" sz="1050" dirty="0">
                          <a:latin typeface="Meiryo UI" panose="020B0604030504040204" pitchFamily="34" charset="-128"/>
                          <a:ea typeface="Meiryo UI" panose="020B0604030504040204" pitchFamily="34" charset="-128"/>
                        </a:rPr>
                        <a:t>を使用し、今後の拡張や変更に合わせるため、自由度の高いスキーマに対応。</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US" altLang="ja-JP" sz="1050" dirty="0">
                          <a:latin typeface="Meiryo UI" panose="020B0604030504040204" pitchFamily="34" charset="-128"/>
                          <a:ea typeface="Meiryo UI" panose="020B0604030504040204" pitchFamily="34" charset="-128"/>
                        </a:rPr>
                        <a:t>MongoDB</a:t>
                      </a:r>
                      <a:r>
                        <a:rPr lang="ja-JP" altLang="en-US" sz="1050" dirty="0">
                          <a:latin typeface="Meiryo UI" panose="020B0604030504040204" pitchFamily="34" charset="-128"/>
                          <a:ea typeface="Meiryo UI" panose="020B0604030504040204" pitchFamily="34" charset="-128"/>
                        </a:rPr>
                        <a:t>に加えてグラフ</a:t>
                      </a:r>
                      <a:r>
                        <a:rPr lang="en-US" altLang="ja-JP" sz="1050" dirty="0">
                          <a:latin typeface="Meiryo UI" panose="020B0604030504040204" pitchFamily="34" charset="-128"/>
                          <a:ea typeface="Meiryo UI" panose="020B0604030504040204" pitchFamily="34" charset="-128"/>
                        </a:rPr>
                        <a:t>DB</a:t>
                      </a:r>
                      <a:r>
                        <a:rPr lang="ja-JP" altLang="en-US" sz="1050" dirty="0">
                          <a:latin typeface="Meiryo UI" panose="020B0604030504040204" pitchFamily="34" charset="-128"/>
                          <a:ea typeface="Meiryo UI" panose="020B0604030504040204" pitchFamily="34" charset="-128"/>
                        </a:rPr>
                        <a:t>を併用し、</a:t>
                      </a:r>
                      <a:r>
                        <a:rPr lang="en-US" altLang="ja-JP" sz="1050" dirty="0">
                          <a:latin typeface="Meiryo UI" panose="020B0604030504040204" pitchFamily="34" charset="-128"/>
                          <a:ea typeface="Meiryo UI" panose="020B0604030504040204" pitchFamily="34" charset="-128"/>
                        </a:rPr>
                        <a:t>IFC</a:t>
                      </a:r>
                      <a:r>
                        <a:rPr lang="ja-JP" altLang="en-US" sz="1050" dirty="0">
                          <a:latin typeface="Meiryo UI" panose="020B0604030504040204" pitchFamily="34" charset="-128"/>
                          <a:ea typeface="Meiryo UI" panose="020B0604030504040204" pitchFamily="34" charset="-128"/>
                        </a:rPr>
                        <a:t>プロパティ内の容易なリレーション表現に対応する。</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vMerge="1">
                  <a:txBody>
                    <a:bodyPr/>
                    <a:lstStyle/>
                    <a:p>
                      <a:endParaRPr lang="en-US" sz="1400" dirty="0">
                        <a:latin typeface="Meiryo UI" panose="020B0604030504040204" pitchFamily="34" charset="-128"/>
                        <a:ea typeface="Meiryo UI" panose="020B0604030504040204" pitchFamily="34" charset="-128"/>
                        <a:cs typeface="Meiryo UI" panose="020B0604030504040204" pitchFamily="34" charset="-128"/>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適切なデータ保管形式を適宜組合せつつ最適な構成で、ベース部分と先進部分を併存させながら運用</a:t>
                      </a: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653997938"/>
                  </a:ext>
                </a:extLst>
              </a:tr>
            </a:tbl>
          </a:graphicData>
        </a:graphic>
      </p:graphicFrame>
      <p:sp>
        <p:nvSpPr>
          <p:cNvPr id="3" name="Slide Number Placeholder 2"/>
          <p:cNvSpPr>
            <a:spLocks noGrp="1"/>
          </p:cNvSpPr>
          <p:nvPr>
            <p:ph type="sldNum" sz="quarter" idx="2"/>
          </p:nvPr>
        </p:nvSpPr>
        <p:spPr>
          <a:prstGeom prst="rect">
            <a:avLst/>
          </a:prstGeom>
        </p:spPr>
        <p:txBody>
          <a:bodyPr/>
          <a:lstStyle/>
          <a:p>
            <a:fld id="{AA4FFFFB-4868-42F5-A856-858104C1EDC9}" type="slidenum">
              <a:rPr lang="en-US" smtClean="0"/>
              <a:pPr/>
              <a:t>19</a:t>
            </a:fld>
            <a:endParaRPr lang="en-US" dirty="0"/>
          </a:p>
        </p:txBody>
      </p:sp>
      <p:sp>
        <p:nvSpPr>
          <p:cNvPr id="5" name="Title 1"/>
          <p:cNvSpPr txBox="1">
            <a:spLocks/>
          </p:cNvSpPr>
          <p:nvPr/>
        </p:nvSpPr>
        <p:spPr>
          <a:xfrm>
            <a:off x="231390" y="27924"/>
            <a:ext cx="8723312" cy="3332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sz="1800" b="1" dirty="0">
                <a:solidFill>
                  <a:srgbClr val="007DC3"/>
                </a:solidFill>
                <a:latin typeface="Meiryo UI" panose="020B0604030504040204" pitchFamily="50" charset="-128"/>
                <a:ea typeface="Meiryo UI" panose="020B0604030504040204" pitchFamily="50" charset="-128"/>
              </a:rPr>
              <a:t>インフラストラクチャの将来像に向けた要件整理</a:t>
            </a:r>
            <a:endParaRPr lang="ja-JP" altLang="en-US" sz="1800" b="1" dirty="0">
              <a:solidFill>
                <a:srgbClr val="0070C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1843341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1389" y="361204"/>
            <a:ext cx="8723312" cy="461665"/>
          </a:xfrm>
          <a:prstGeom prst="rect">
            <a:avLst/>
          </a:prstGeom>
          <a:ln>
            <a:noFill/>
          </a:ln>
        </p:spPr>
        <p:txBody>
          <a:bodyPr wrap="square">
            <a:spAutoFit/>
          </a:bodyPr>
          <a:lstStyle/>
          <a:p>
            <a:r>
              <a:rPr lang="ja-JP" altLang="en-US" sz="1200" dirty="0">
                <a:latin typeface="Meiryo UI" panose="020B0604030504040204" pitchFamily="34" charset="-128"/>
                <a:ea typeface="Meiryo UI" panose="020B0604030504040204" pitchFamily="34" charset="-128"/>
              </a:rPr>
              <a:t>本資料に記載されている内容は主に</a:t>
            </a:r>
            <a:r>
              <a:rPr lang="en-US" altLang="ja-JP" sz="1200" dirty="0">
                <a:latin typeface="Meiryo UI" panose="020B0604030504040204" pitchFamily="34" charset="-128"/>
                <a:ea typeface="Meiryo UI" panose="020B0604030504040204" pitchFamily="34" charset="-128"/>
              </a:rPr>
              <a:t>2019</a:t>
            </a:r>
            <a:r>
              <a:rPr lang="ja-JP" altLang="en-US" sz="1200" dirty="0">
                <a:latin typeface="Meiryo UI" panose="020B0604030504040204" pitchFamily="34" charset="-128"/>
                <a:ea typeface="Meiryo UI" panose="020B0604030504040204" pitchFamily="34" charset="-128"/>
              </a:rPr>
              <a:t>の情報なので、</a:t>
            </a:r>
            <a:r>
              <a:rPr lang="en-US" altLang="ja-JP" sz="1200" dirty="0">
                <a:latin typeface="Meiryo UI" panose="020B0604030504040204" pitchFamily="34" charset="-128"/>
                <a:ea typeface="Meiryo UI" panose="020B0604030504040204" pitchFamily="34" charset="-128"/>
              </a:rPr>
              <a:t>2020</a:t>
            </a:r>
            <a:r>
              <a:rPr lang="ja-JP" altLang="en-US" sz="1200" dirty="0">
                <a:latin typeface="Meiryo UI" panose="020B0604030504040204" pitchFamily="34" charset="-128"/>
                <a:ea typeface="Meiryo UI" panose="020B0604030504040204" pitchFamily="34" charset="-128"/>
              </a:rPr>
              <a:t>開発では廃止あるいは変更されているルールなどがある場合は、最新の情報に従ってください。</a:t>
            </a:r>
            <a:endParaRPr lang="en-US" altLang="ja-JP" sz="1200" dirty="0">
              <a:latin typeface="Meiryo UI" panose="020B0604030504040204" pitchFamily="34" charset="-128"/>
              <a:ea typeface="Meiryo UI" panose="020B0604030504040204" pitchFamily="34" charset="-128"/>
            </a:endParaRPr>
          </a:p>
        </p:txBody>
      </p:sp>
      <p:sp>
        <p:nvSpPr>
          <p:cNvPr id="7" name="Title 1"/>
          <p:cNvSpPr txBox="1">
            <a:spLocks/>
          </p:cNvSpPr>
          <p:nvPr/>
        </p:nvSpPr>
        <p:spPr>
          <a:xfrm>
            <a:off x="231390" y="27924"/>
            <a:ext cx="8723312" cy="3332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sz="1800" b="1" dirty="0">
                <a:solidFill>
                  <a:srgbClr val="0070C0"/>
                </a:solidFill>
                <a:latin typeface="Meiryo UI" panose="020B0604030504040204" pitchFamily="34" charset="-128"/>
                <a:ea typeface="Meiryo UI" panose="020B0604030504040204" pitchFamily="34" charset="-128"/>
              </a:rPr>
              <a:t>はじめに</a:t>
            </a:r>
          </a:p>
        </p:txBody>
      </p:sp>
    </p:spTree>
    <p:extLst>
      <p:ext uri="{BB962C8B-B14F-4D97-AF65-F5344CB8AC3E}">
        <p14:creationId xmlns:p14="http://schemas.microsoft.com/office/powerpoint/2010/main" val="267968742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
          </p:nvPr>
        </p:nvSpPr>
        <p:spPr>
          <a:prstGeom prst="rect">
            <a:avLst/>
          </a:prstGeom>
        </p:spPr>
        <p:txBody>
          <a:bodyPr/>
          <a:lstStyle/>
          <a:p>
            <a:fld id="{AA4FFFFB-4868-42F5-A856-858104C1EDC9}" type="slidenum">
              <a:rPr lang="en-US" smtClean="0"/>
              <a:pPr/>
              <a:t>20</a:t>
            </a:fld>
            <a:endParaRPr lang="en-US" dirty="0"/>
          </a:p>
        </p:txBody>
      </p:sp>
      <p:graphicFrame>
        <p:nvGraphicFramePr>
          <p:cNvPr id="8" name="Table 7"/>
          <p:cNvGraphicFramePr>
            <a:graphicFrameLocks noGrp="1"/>
          </p:cNvGraphicFramePr>
          <p:nvPr/>
        </p:nvGraphicFramePr>
        <p:xfrm>
          <a:off x="231391" y="501650"/>
          <a:ext cx="8583835" cy="4310694"/>
        </p:xfrm>
        <a:graphic>
          <a:graphicData uri="http://schemas.openxmlformats.org/drawingml/2006/table">
            <a:tbl>
              <a:tblPr firstRow="1">
                <a:tableStyleId>{B301B821-A1FF-4177-AEE7-76D212191A09}</a:tableStyleId>
              </a:tblPr>
              <a:tblGrid>
                <a:gridCol w="1592246">
                  <a:extLst>
                    <a:ext uri="{9D8B030D-6E8A-4147-A177-3AD203B41FA5}">
                      <a16:colId xmlns:a16="http://schemas.microsoft.com/office/drawing/2014/main" val="3377242145"/>
                    </a:ext>
                  </a:extLst>
                </a:gridCol>
                <a:gridCol w="2159003">
                  <a:extLst>
                    <a:ext uri="{9D8B030D-6E8A-4147-A177-3AD203B41FA5}">
                      <a16:colId xmlns:a16="http://schemas.microsoft.com/office/drawing/2014/main" val="318096244"/>
                    </a:ext>
                  </a:extLst>
                </a:gridCol>
                <a:gridCol w="2080697">
                  <a:extLst>
                    <a:ext uri="{9D8B030D-6E8A-4147-A177-3AD203B41FA5}">
                      <a16:colId xmlns:a16="http://schemas.microsoft.com/office/drawing/2014/main" val="2948771389"/>
                    </a:ext>
                  </a:extLst>
                </a:gridCol>
                <a:gridCol w="660006">
                  <a:extLst>
                    <a:ext uri="{9D8B030D-6E8A-4147-A177-3AD203B41FA5}">
                      <a16:colId xmlns:a16="http://schemas.microsoft.com/office/drawing/2014/main" val="2358843967"/>
                    </a:ext>
                  </a:extLst>
                </a:gridCol>
                <a:gridCol w="2091883">
                  <a:extLst>
                    <a:ext uri="{9D8B030D-6E8A-4147-A177-3AD203B41FA5}">
                      <a16:colId xmlns:a16="http://schemas.microsoft.com/office/drawing/2014/main" val="1162306911"/>
                    </a:ext>
                  </a:extLst>
                </a:gridCol>
              </a:tblGrid>
              <a:tr h="217092">
                <a:tc>
                  <a:txBody>
                    <a:bodyPr/>
                    <a:lstStyle/>
                    <a:p>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mpd="sng">
                      <a:noFill/>
                    </a:lnL>
                    <a:lnR w="12700" cap="flat" cmpd="sng" algn="ctr">
                      <a:solidFill>
                        <a:schemeClr val="accent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noFill/>
                  </a:tcPr>
                </a:tc>
                <a:tc>
                  <a:txBody>
                    <a:bodyPr/>
                    <a:lstStyle/>
                    <a:p>
                      <a:pPr algn="ctr"/>
                      <a:r>
                        <a:rPr lang="en-US" altLang="ja-JP" sz="1050" dirty="0">
                          <a:latin typeface="Meiryo UI" panose="020B0604030504040204" pitchFamily="34" charset="-128"/>
                          <a:ea typeface="Meiryo UI" panose="020B0604030504040204" pitchFamily="34" charset="-128"/>
                          <a:cs typeface="Meiryo UI" panose="020B0604030504040204" pitchFamily="34" charset="-128"/>
                        </a:rPr>
                        <a:t>2019</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年</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altLang="ja-JP" sz="1050" dirty="0">
                          <a:latin typeface="Meiryo UI" panose="020B0604030504040204" pitchFamily="34" charset="-128"/>
                          <a:ea typeface="Meiryo UI" panose="020B0604030504040204" pitchFamily="34" charset="-128"/>
                          <a:cs typeface="Meiryo UI" panose="020B0604030504040204" pitchFamily="34" charset="-128"/>
                        </a:rPr>
                        <a:t>2020</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年</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rowSpan="5">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solidFill>
                          <a:latin typeface="Meiryo UI" panose="020B0604030504040204" pitchFamily="34" charset="-128"/>
                          <a:ea typeface="Meiryo UI" panose="020B0604030504040204" pitchFamily="34" charset="-128"/>
                          <a:cs typeface="Meiryo UI" panose="020B0604030504040204" pitchFamily="34" charset="-128"/>
                        </a:rPr>
                        <a:t>・・・</a:t>
                      </a:r>
                      <a:endParaRPr lang="en-US" altLang="ja-JP" sz="1000" dirty="0">
                        <a:solidFill>
                          <a:schemeClr val="tx1"/>
                        </a:solidFill>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noFill/>
                  </a:tcPr>
                </a:tc>
                <a:tc>
                  <a:txBody>
                    <a:bodyPr/>
                    <a:lstStyle/>
                    <a:p>
                      <a:pPr algn="ctr"/>
                      <a:r>
                        <a:rPr lang="en-US" altLang="ja-JP" sz="1050" dirty="0">
                          <a:latin typeface="Meiryo UI" panose="020B0604030504040204" pitchFamily="34" charset="-128"/>
                          <a:ea typeface="Meiryo UI" panose="020B0604030504040204" pitchFamily="34" charset="-128"/>
                          <a:cs typeface="Meiryo UI" panose="020B0604030504040204" pitchFamily="34" charset="-128"/>
                        </a:rPr>
                        <a:t>2025</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年</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618117038"/>
                  </a:ext>
                </a:extLst>
              </a:tr>
              <a:tr h="9045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システムライフサイクル</a:t>
                      </a:r>
                      <a:endParaRPr lang="en-US" altLang="ja-JP"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リソース監視などにより、運用情報の積み上げ・ナレッジ化を実施する。</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marL="0" marR="0" indent="0" algn="l" defTabSz="457200" rtl="0" latinLnBrk="0">
                        <a:lnSpc>
                          <a:spcPct val="100000"/>
                        </a:lnSpc>
                        <a:spcBef>
                          <a:spcPts val="0"/>
                        </a:spcBef>
                        <a:spcAft>
                          <a:spcPts val="0"/>
                        </a:spcAft>
                        <a:buClrTx/>
                        <a:buSzTx/>
                        <a:buFontTx/>
                        <a:buNone/>
                        <a:tabLst/>
                      </a:pP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積み上げた運用情報・ナレッジ及び技術トレンドをもとに、システム設計の再設計の検討を開始する。</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vMerge="1">
                  <a:txBody>
                    <a:bodyPr/>
                    <a:lstStyle/>
                    <a:p>
                      <a:endParaRPr kumimoji="1" lang="ja-JP" alt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システムの再設計・再構築を完了させる。</a:t>
                      </a:r>
                      <a:endParaRPr kumimoji="0" lang="en-US" altLang="ja-JP"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引き続きライフサイクルを見回し、さらなる将来に向けた再設計及び再構築を実施できるようにする。</a:t>
                      </a: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989527804"/>
                  </a:ext>
                </a:extLst>
              </a:tr>
              <a:tr h="100706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マルチベンダー対応</a:t>
                      </a:r>
                      <a:endParaRPr lang="en-US" altLang="ja-JP"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a:txBody>
                  <a:tcPr anchor="ctr">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限定されたベンダーによる開発を行い、個別に認証や</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API</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の提供を実施する。</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marL="0" marR="0" indent="0" algn="l" defTabSz="457200" rtl="0" latinLnBrk="0">
                        <a:lnSpc>
                          <a:spcPct val="100000"/>
                        </a:lnSpc>
                        <a:spcBef>
                          <a:spcPts val="0"/>
                        </a:spcBef>
                        <a:spcAft>
                          <a:spcPts val="0"/>
                        </a:spcAft>
                        <a:buClrTx/>
                        <a:buSzTx/>
                        <a:buFontTx/>
                        <a:buNone/>
                        <a:tabLst/>
                      </a:pP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開発者に提供できるお試し</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API</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や認証</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SDK</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を用意し、設計ポータルへのアプリケーション実装を容易にする。</a:t>
                      </a:r>
                      <a:endPar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endParaRPr>
                    </a:p>
                    <a:p>
                      <a:pPr marL="0" marR="0" indent="0" algn="l" defTabSz="457200" rtl="0" latinLnBrk="0">
                        <a:lnSpc>
                          <a:spcPct val="100000"/>
                        </a:lnSpc>
                        <a:spcBef>
                          <a:spcPts val="0"/>
                        </a:spcBef>
                        <a:spcAft>
                          <a:spcPts val="0"/>
                        </a:spcAft>
                        <a:buClrTx/>
                        <a:buSzTx/>
                        <a:buFontTx/>
                        <a:buNone/>
                        <a:tabLst/>
                      </a:pP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コンテナ化しランチャーから利用する正式アプリと、ユーザーが自由に作成する自由作成アプリは区別したい。</a:t>
                      </a:r>
                      <a:endPar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vMerge="1">
                  <a:txBody>
                    <a:bodyPr/>
                    <a:lstStyle/>
                    <a:p>
                      <a:endParaRPr lang="en-US" sz="1400" dirty="0">
                        <a:latin typeface="Meiryo UI" panose="020B0604030504040204" pitchFamily="34" charset="-128"/>
                        <a:ea typeface="Meiryo UI" panose="020B0604030504040204" pitchFamily="34" charset="-128"/>
                        <a:cs typeface="Meiryo UI" panose="020B0604030504040204" pitchFamily="34" charset="-128"/>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latin typeface="Meiryo UI" panose="020B0604030504040204" pitchFamily="34" charset="-128"/>
                          <a:ea typeface="Meiryo UI" panose="020B0604030504040204" pitchFamily="34" charset="-128"/>
                          <a:cs typeface="Meiryo UI" panose="020B0604030504040204" pitchFamily="34" charset="-128"/>
                        </a:rPr>
                        <a:t>過去情報を活用してアプリケーションのパターンからひな形を用意し、</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GUI</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などによる簡単なアプリケーション開発を実現する。</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075783301"/>
                  </a:ext>
                </a:extLst>
              </a:tr>
              <a:tr h="100706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開発環境</a:t>
                      </a:r>
                      <a:endParaRPr lang="en-US" altLang="ja-JP"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a:txBody>
                  <a:tcPr anchor="ctr">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開発環境は各ベンダーが持ち、開発はローカルで実施する。アプリケーションが</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AWS</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（設計ポータル）の中で動くのは、検証環境からとなる。</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marL="0" marR="0" indent="0" algn="l" defTabSz="457200" rtl="0" latinLnBrk="0">
                        <a:lnSpc>
                          <a:spcPct val="100000"/>
                        </a:lnSpc>
                        <a:spcBef>
                          <a:spcPts val="0"/>
                        </a:spcBef>
                        <a:spcAft>
                          <a:spcPts val="0"/>
                        </a:spcAft>
                        <a:buClrTx/>
                        <a:buSzTx/>
                        <a:buFontTx/>
                        <a:buNone/>
                        <a:tabLst/>
                      </a:pP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開発環境も</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AWS</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に用意し、ベンダー交代などがあっても、アプリケーションの開発環境が残る形とする。</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ベンダーへの開発依存を軽減する</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a:t>
                      </a:r>
                    </a:p>
                    <a:p>
                      <a:pPr marL="0" marR="0" lvl="0" indent="0" algn="l">
                        <a:lnSpc>
                          <a:spcPct val="100000"/>
                        </a:lnSpc>
                        <a:spcBef>
                          <a:spcPts val="0"/>
                        </a:spcBef>
                        <a:spcAft>
                          <a:spcPts val="0"/>
                        </a:spcAft>
                        <a:buFontTx/>
                        <a:buNone/>
                      </a:pPr>
                      <a:r>
                        <a:rPr lang="en-US" altLang="ja-JP" sz="1050" b="0" i="0" u="none" strike="noStrike" cap="none" spc="0" baseline="0" dirty="0" err="1">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rPr>
                        <a:t>開発環境から検証、本番環境へのリリース容易性を検討する</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rPr>
                        <a:t>。(</a:t>
                      </a:r>
                      <a:r>
                        <a:rPr lang="en-US" altLang="ja-JP" sz="1050" b="0" i="0" u="none" strike="noStrike" cap="none" spc="0" baseline="0" dirty="0" err="1">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rPr>
                        <a:t>CICDの推進</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rPr>
                        <a:t>)</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vMerge="1">
                  <a:txBody>
                    <a:bodyPr/>
                    <a:lstStyle/>
                    <a:p>
                      <a:endParaRPr lang="en-US" sz="1400" dirty="0">
                        <a:latin typeface="Meiryo UI" panose="020B0604030504040204" pitchFamily="34" charset="-128"/>
                        <a:ea typeface="Meiryo UI" panose="020B0604030504040204" pitchFamily="34" charset="-128"/>
                        <a:cs typeface="Meiryo UI" panose="020B0604030504040204" pitchFamily="34" charset="-128"/>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latin typeface="Meiryo UI" panose="020B0604030504040204" pitchFamily="34" charset="-128"/>
                          <a:ea typeface="Meiryo UI" panose="020B0604030504040204" pitchFamily="34" charset="-128"/>
                          <a:cs typeface="Meiryo UI" panose="020B0604030504040204" pitchFamily="34" charset="-128"/>
                        </a:rPr>
                        <a:t>ビジネスパートナーや設計者へのアプリ開発基盤としての提供を実現する。</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0" marR="0" lvl="0" indent="0" algn="l" defTabSz="457200">
                        <a:lnSpc>
                          <a:spcPct val="100000"/>
                        </a:lnSpc>
                        <a:spcBef>
                          <a:spcPts val="0"/>
                        </a:spcBef>
                        <a:spcAft>
                          <a:spcPts val="0"/>
                        </a:spcAft>
                        <a:buClrTx/>
                        <a:buSzTx/>
                        <a:buNone/>
                        <a:tabLst/>
                        <a:defRPr/>
                      </a:pPr>
                      <a:r>
                        <a:rPr lang="ja-JP" altLang="en-US" sz="1050" b="0" i="0" u="none" strike="noStrike" noProof="0" dirty="0">
                          <a:solidFill>
                            <a:schemeClr val="dk1"/>
                          </a:solidFill>
                          <a:latin typeface="Meiryo UI" panose="020B0604030504040204" pitchFamily="34" charset="-128"/>
                          <a:ea typeface="Meiryo UI" panose="020B0604030504040204" pitchFamily="34" charset="-128"/>
                        </a:rPr>
                        <a:t>開発環境から検証、本番環境へのリリース</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の自動化により、アプリケーションリリースの容易性とスピードを向上させる。</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a:t>
                      </a:r>
                      <a:r>
                        <a:rPr lang="ja-JP" altLang="en-US" sz="1050" b="0" i="0" u="none" strike="noStrike" noProof="0" dirty="0">
                          <a:latin typeface="Meiryo UI" panose="020B0604030504040204" pitchFamily="34" charset="-128"/>
                          <a:ea typeface="Meiryo UI" panose="020B0604030504040204" pitchFamily="34" charset="-128"/>
                        </a:rPr>
                        <a:t>さらなる</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CICD</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の推進</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a:t>
                      </a:r>
                      <a:endParaRPr lang="en-US" dirty="0">
                        <a:latin typeface="Meiryo UI" panose="020B0604030504040204" pitchFamily="34" charset="-128"/>
                        <a:ea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55036133"/>
                  </a:ext>
                </a:extLst>
              </a:tr>
              <a:tr h="74173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その他</a:t>
                      </a:r>
                    </a:p>
                  </a:txBody>
                  <a:tcPr anchor="ctr">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sz="1050" dirty="0">
                          <a:latin typeface="Meiryo UI" panose="020B0604030504040204" pitchFamily="34" charset="-128"/>
                          <a:ea typeface="Meiryo UI" panose="020B0604030504040204" pitchFamily="34" charset="-128"/>
                        </a:rPr>
                        <a:t>-</a:t>
                      </a:r>
                      <a:endParaRPr lang="ja-JP" altLang="en-US" sz="1050" dirty="0">
                        <a:latin typeface="Meiryo UI" panose="020B0604030504040204" pitchFamily="34" charset="-128"/>
                        <a:ea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データロボットを使用して、機械学習を利用したデータ活用を実施する。</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vMerge="1">
                  <a:txBody>
                    <a:bodyPr/>
                    <a:lstStyle/>
                    <a:p>
                      <a:endParaRPr lang="en-US" sz="1400" dirty="0">
                        <a:latin typeface="Meiryo UI" panose="020B0604030504040204" pitchFamily="34" charset="-128"/>
                        <a:ea typeface="Meiryo UI" panose="020B0604030504040204" pitchFamily="34" charset="-128"/>
                        <a:cs typeface="Meiryo UI" panose="020B0604030504040204" pitchFamily="34" charset="-128"/>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latin typeface="Meiryo UI" panose="020B0604030504040204" pitchFamily="34" charset="-128"/>
                          <a:ea typeface="Meiryo UI" panose="020B0604030504040204" pitchFamily="34" charset="-128"/>
                          <a:cs typeface="Meiryo UI" panose="020B0604030504040204" pitchFamily="50" charset="-128"/>
                        </a:rPr>
                        <a:t>蓄積した過去情報の分析・パターン抽出からのナレッジ化、暗黙知の形式知化により、モデル自動化ロジック構築とモデル・デザインの自動生成と設計・検証の自動化を実施する。</a:t>
                      </a: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653997938"/>
                  </a:ext>
                </a:extLst>
              </a:tr>
            </a:tbl>
          </a:graphicData>
        </a:graphic>
      </p:graphicFrame>
      <p:sp>
        <p:nvSpPr>
          <p:cNvPr id="5" name="Title 1"/>
          <p:cNvSpPr txBox="1">
            <a:spLocks/>
          </p:cNvSpPr>
          <p:nvPr/>
        </p:nvSpPr>
        <p:spPr>
          <a:xfrm>
            <a:off x="231390" y="27924"/>
            <a:ext cx="8723312" cy="3332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sz="1800" b="1" dirty="0">
                <a:solidFill>
                  <a:srgbClr val="007DC3"/>
                </a:solidFill>
                <a:latin typeface="Meiryo UI" panose="020B0604030504040204" pitchFamily="50" charset="-128"/>
                <a:ea typeface="Meiryo UI" panose="020B0604030504040204" pitchFamily="50" charset="-128"/>
              </a:rPr>
              <a:t>インフラストラクチャの将来像に向けた要件整理</a:t>
            </a:r>
            <a:endParaRPr lang="ja-JP" altLang="en-US" sz="1800" b="1" dirty="0">
              <a:solidFill>
                <a:srgbClr val="0070C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7851911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
          </p:nvPr>
        </p:nvSpPr>
        <p:spPr>
          <a:prstGeom prst="rect">
            <a:avLst/>
          </a:prstGeom>
        </p:spPr>
        <p:txBody>
          <a:bodyPr/>
          <a:lstStyle/>
          <a:p>
            <a:fld id="{AA4FFFFB-4868-42F5-A856-858104C1EDC9}" type="slidenum">
              <a:rPr lang="en-US" smtClean="0"/>
              <a:pPr/>
              <a:t>21</a:t>
            </a:fld>
            <a:endParaRPr lang="en-US" dirty="0"/>
          </a:p>
        </p:txBody>
      </p:sp>
      <p:graphicFrame>
        <p:nvGraphicFramePr>
          <p:cNvPr id="8" name="Table 7"/>
          <p:cNvGraphicFramePr>
            <a:graphicFrameLocks noGrp="1"/>
          </p:cNvGraphicFramePr>
          <p:nvPr/>
        </p:nvGraphicFramePr>
        <p:xfrm>
          <a:off x="231391" y="501650"/>
          <a:ext cx="8583835" cy="4297680"/>
        </p:xfrm>
        <a:graphic>
          <a:graphicData uri="http://schemas.openxmlformats.org/drawingml/2006/table">
            <a:tbl>
              <a:tblPr firstRow="1">
                <a:tableStyleId>{B301B821-A1FF-4177-AEE7-76D212191A09}</a:tableStyleId>
              </a:tblPr>
              <a:tblGrid>
                <a:gridCol w="401018">
                  <a:extLst>
                    <a:ext uri="{9D8B030D-6E8A-4147-A177-3AD203B41FA5}">
                      <a16:colId xmlns:a16="http://schemas.microsoft.com/office/drawing/2014/main" val="3377242145"/>
                    </a:ext>
                  </a:extLst>
                </a:gridCol>
                <a:gridCol w="1191228">
                  <a:extLst>
                    <a:ext uri="{9D8B030D-6E8A-4147-A177-3AD203B41FA5}">
                      <a16:colId xmlns:a16="http://schemas.microsoft.com/office/drawing/2014/main" val="639836739"/>
                    </a:ext>
                  </a:extLst>
                </a:gridCol>
                <a:gridCol w="2159003">
                  <a:extLst>
                    <a:ext uri="{9D8B030D-6E8A-4147-A177-3AD203B41FA5}">
                      <a16:colId xmlns:a16="http://schemas.microsoft.com/office/drawing/2014/main" val="318096244"/>
                    </a:ext>
                  </a:extLst>
                </a:gridCol>
                <a:gridCol w="2080697">
                  <a:extLst>
                    <a:ext uri="{9D8B030D-6E8A-4147-A177-3AD203B41FA5}">
                      <a16:colId xmlns:a16="http://schemas.microsoft.com/office/drawing/2014/main" val="2948771389"/>
                    </a:ext>
                  </a:extLst>
                </a:gridCol>
                <a:gridCol w="660006">
                  <a:extLst>
                    <a:ext uri="{9D8B030D-6E8A-4147-A177-3AD203B41FA5}">
                      <a16:colId xmlns:a16="http://schemas.microsoft.com/office/drawing/2014/main" val="2358843967"/>
                    </a:ext>
                  </a:extLst>
                </a:gridCol>
                <a:gridCol w="2091883">
                  <a:extLst>
                    <a:ext uri="{9D8B030D-6E8A-4147-A177-3AD203B41FA5}">
                      <a16:colId xmlns:a16="http://schemas.microsoft.com/office/drawing/2014/main" val="1162306911"/>
                    </a:ext>
                  </a:extLst>
                </a:gridCol>
              </a:tblGrid>
              <a:tr h="163502">
                <a:tc gridSpan="2">
                  <a:txBody>
                    <a:bodyPr/>
                    <a:lstStyle/>
                    <a:p>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mpd="sng">
                      <a:noFill/>
                    </a:lnL>
                    <a:lnR w="12700" cap="flat" cmpd="sng" algn="ctr">
                      <a:solidFill>
                        <a:schemeClr val="accent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noFill/>
                  </a:tcPr>
                </a:tc>
                <a:tc hMerge="1">
                  <a:txBody>
                    <a:bodyPr/>
                    <a:lstStyle/>
                    <a:p>
                      <a:endParaRPr lang="en-US" sz="1400" dirty="0">
                        <a:latin typeface="Meiryo UI" panose="020B0604030504040204" pitchFamily="34" charset="-128"/>
                        <a:ea typeface="Meiryo UI" panose="020B0604030504040204" pitchFamily="34" charset="-128"/>
                        <a:cs typeface="Meiryo UI" panose="020B0604030504040204" pitchFamily="34" charset="-128"/>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altLang="ja-JP" sz="1050" dirty="0">
                          <a:latin typeface="Meiryo UI" panose="020B0604030504040204" pitchFamily="34" charset="-128"/>
                          <a:ea typeface="Meiryo UI" panose="020B0604030504040204" pitchFamily="34" charset="-128"/>
                          <a:cs typeface="Meiryo UI" panose="020B0604030504040204" pitchFamily="34" charset="-128"/>
                        </a:rPr>
                        <a:t>2019</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年</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altLang="ja-JP" sz="1050" dirty="0">
                          <a:latin typeface="Meiryo UI" panose="020B0604030504040204" pitchFamily="34" charset="-128"/>
                          <a:ea typeface="Meiryo UI" panose="020B0604030504040204" pitchFamily="34" charset="-128"/>
                          <a:cs typeface="Meiryo UI" panose="020B0604030504040204" pitchFamily="34" charset="-128"/>
                        </a:rPr>
                        <a:t>2020</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年</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rowSpan="5">
                  <a:txBody>
                    <a:bodyPr/>
                    <a:lstStyle/>
                    <a:p>
                      <a:pPr algn="ctr"/>
                      <a:r>
                        <a:rPr lang="ja-JP" altLang="en-US" sz="1400" dirty="0">
                          <a:solidFill>
                            <a:schemeClr val="tx1"/>
                          </a:solidFill>
                          <a:latin typeface="Meiryo UI" panose="020B0604030504040204" pitchFamily="34" charset="-128"/>
                          <a:ea typeface="Meiryo UI" panose="020B0604030504040204" pitchFamily="34" charset="-128"/>
                          <a:cs typeface="Meiryo UI" panose="020B0604030504040204" pitchFamily="34" charset="-128"/>
                        </a:rPr>
                        <a:t>・・・</a:t>
                      </a:r>
                      <a:endParaRPr lang="en-US" sz="1050" dirty="0">
                        <a:solidFill>
                          <a:schemeClr val="tx1"/>
                        </a:solidFill>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noFill/>
                  </a:tcPr>
                </a:tc>
                <a:tc>
                  <a:txBody>
                    <a:bodyPr/>
                    <a:lstStyle/>
                    <a:p>
                      <a:pPr algn="ctr"/>
                      <a:r>
                        <a:rPr lang="en-US" altLang="ja-JP" sz="1050" dirty="0">
                          <a:latin typeface="Meiryo UI" panose="020B0604030504040204" pitchFamily="34" charset="-128"/>
                          <a:ea typeface="Meiryo UI" panose="020B0604030504040204" pitchFamily="34" charset="-128"/>
                          <a:cs typeface="Meiryo UI" panose="020B0604030504040204" pitchFamily="34" charset="-128"/>
                        </a:rPr>
                        <a:t>2025</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年</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618117038"/>
                  </a:ext>
                </a:extLst>
              </a:tr>
              <a:tr h="371596">
                <a:tc rowSpan="4">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非機能要件</a:t>
                      </a:r>
                    </a:p>
                  </a:txBody>
                  <a:tcPr vert="eaVert" anchor="ctr">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accent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可用性</a:t>
                      </a:r>
                    </a:p>
                  </a:txBody>
                  <a:tcPr anchor="ct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東京リージョン内で</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AZ</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を</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2</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つ使用して冗長性</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マルチ</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AZ)</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を確保し、ダウンタイムを低減。</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US" altLang="ja-JP" sz="1050" dirty="0">
                          <a:latin typeface="Meiryo UI" panose="020B0604030504040204" pitchFamily="34" charset="-128"/>
                          <a:ea typeface="Meiryo UI" panose="020B0604030504040204" pitchFamily="34" charset="-128"/>
                          <a:cs typeface="Meiryo UI" panose="020B0604030504040204" pitchFamily="34" charset="-128"/>
                        </a:rPr>
                        <a:t>3AZ</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化により、複数</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AZ</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の災害に対応する。必要に応じてマルチリージョン</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大阪災対サイト</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を検討する。</a:t>
                      </a:r>
                      <a:endParaRPr kumimoji="1" lang="ja-JP" altLang="en-US" sz="1050" dirty="0">
                        <a:latin typeface="Meiryo UI" panose="020B0604030504040204" pitchFamily="34" charset="-128"/>
                        <a:ea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vMerge="1">
                  <a:txBody>
                    <a:bodyPr/>
                    <a:lstStyle/>
                    <a:p>
                      <a:endParaRPr kumimoji="1" lang="ja-JP" altLang="en-US"/>
                    </a:p>
                  </a:txBody>
                  <a:tcPr/>
                </a:tc>
                <a:tc>
                  <a:txBody>
                    <a:bodyPr/>
                    <a:lstStyle/>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必要に応じてマルチリージョン化、あるいはマルチクラウド化を検討する。</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136834597"/>
                  </a:ext>
                </a:extLst>
              </a:tr>
              <a:tr h="579690">
                <a:tc v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ja-JP" altLang="en-US" sz="1400" dirty="0">
                        <a:latin typeface="Meiryo UI" panose="020B0604030504040204" pitchFamily="34" charset="-128"/>
                        <a:ea typeface="Meiryo UI" panose="020B0604030504040204" pitchFamily="34" charset="-128"/>
                        <a:cs typeface="Meiryo UI" panose="020B0604030504040204" pitchFamily="34" charset="-128"/>
                      </a:endParaRPr>
                    </a:p>
                  </a:txBody>
                  <a:tcPr>
                    <a:lnR w="12700" cap="flat" cmpd="sng" algn="ctr">
                      <a:solidFill>
                        <a:schemeClr val="accent1"/>
                      </a:solidFill>
                      <a:prstDash val="solid"/>
                      <a:round/>
                      <a:headEnd type="none" w="med" len="med"/>
                      <a:tailEnd type="none" w="med" len="med"/>
                    </a:ln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拡張性</a:t>
                      </a:r>
                    </a:p>
                  </a:txBody>
                  <a:tcPr anchor="ct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l"/>
                      <a:r>
                        <a:rPr lang="en-US" altLang="ja-JP" sz="1050" dirty="0">
                          <a:latin typeface="Meiryo UI" panose="020B0604030504040204" pitchFamily="34" charset="-128"/>
                          <a:ea typeface="Meiryo UI" panose="020B0604030504040204" pitchFamily="34" charset="-128"/>
                          <a:cs typeface="Meiryo UI" panose="020B0604030504040204" pitchFamily="34" charset="-128"/>
                        </a:rPr>
                        <a:t>EKS</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及び</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MongoDB</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 </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Atlas</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を利用し、オートスケーリングにより、要求性能に対して柔軟に対応。</a:t>
                      </a:r>
                      <a:br>
                        <a:rPr lang="en-US" altLang="ja-JP" sz="1050" dirty="0">
                          <a:latin typeface="Meiryo UI" panose="020B0604030504040204" pitchFamily="34" charset="-128"/>
                          <a:ea typeface="Meiryo UI" panose="020B0604030504040204" pitchFamily="34" charset="-128"/>
                          <a:cs typeface="Meiryo UI" panose="020B0604030504040204" pitchFamily="34" charset="-128"/>
                        </a:rPr>
                      </a:br>
                      <a:r>
                        <a:rPr lang="en-US" altLang="ja-JP" sz="1050" dirty="0">
                          <a:latin typeface="Meiryo UI" panose="020B0604030504040204" pitchFamily="34" charset="-128"/>
                          <a:ea typeface="Meiryo UI" panose="020B0604030504040204" pitchFamily="34" charset="-128"/>
                          <a:cs typeface="Meiryo UI" panose="020B0604030504040204" pitchFamily="34" charset="-128"/>
                        </a:rPr>
                        <a:t>EC2</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は必要に応じて手動による拡張が可能。</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050" dirty="0">
                          <a:latin typeface="Meiryo UI" panose="020B0604030504040204" pitchFamily="34" charset="-128"/>
                          <a:ea typeface="Meiryo UI" panose="020B0604030504040204" pitchFamily="34" charset="-128"/>
                          <a:cs typeface="Meiryo UI" panose="020B0604030504040204" pitchFamily="34" charset="-128"/>
                        </a:rPr>
                        <a:t>EC2</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インスタンスで稼働するシステムの</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EKS</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移行を検討し、リソースの効率的な使用に対応する。</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050" dirty="0">
                          <a:latin typeface="Meiryo UI" panose="020B0604030504040204" pitchFamily="34" charset="-128"/>
                          <a:ea typeface="Meiryo UI" panose="020B0604030504040204" pitchFamily="34" charset="-128"/>
                          <a:cs typeface="Meiryo UI" panose="020B0604030504040204" pitchFamily="34" charset="-128"/>
                        </a:rPr>
                        <a:t>EC2</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に残るアプリケーション（</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Translator</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など）については、</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EC2</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のオートスケールを検討。</a:t>
                      </a:r>
                    </a:p>
                    <a:p>
                      <a:pPr lvl="0" algn="l">
                        <a:lnSpc>
                          <a:spcPct val="100000"/>
                        </a:lnSpc>
                        <a:spcBef>
                          <a:spcPts val="0"/>
                        </a:spcBef>
                        <a:spcAft>
                          <a:spcPts val="0"/>
                        </a:spcAft>
                        <a:buNone/>
                      </a:pPr>
                      <a:r>
                        <a:rPr lang="ja-JP" sz="1050" b="0" i="0" u="none" strike="noStrike" noProof="0" dirty="0">
                          <a:latin typeface="Meiryo UI" panose="020B0604030504040204" pitchFamily="34" charset="-128"/>
                          <a:ea typeface="Meiryo UI" panose="020B0604030504040204" pitchFamily="34" charset="-128"/>
                        </a:rPr>
                        <a:t>アプリケーションは</a:t>
                      </a:r>
                      <a:r>
                        <a:rPr lang="ja-JP" altLang="en-US" sz="1050" b="0" i="0" u="none" strike="noStrike" noProof="0" dirty="0">
                          <a:latin typeface="Meiryo UI" panose="020B0604030504040204" pitchFamily="34" charset="-128"/>
                          <a:ea typeface="Meiryo UI" panose="020B0604030504040204" pitchFamily="34" charset="-128"/>
                        </a:rPr>
                        <a:t>できるだけ</a:t>
                      </a:r>
                      <a:r>
                        <a:rPr lang="ja-JP" sz="1050" b="0" i="0" u="none" strike="noStrike" noProof="0" dirty="0">
                          <a:latin typeface="Meiryo UI" panose="020B0604030504040204" pitchFamily="34" charset="-128"/>
                          <a:ea typeface="Meiryo UI" panose="020B0604030504040204" pitchFamily="34" charset="-128"/>
                        </a:rPr>
                        <a:t>コンテナ化し、ミドルウェア機能はサービス化し、</a:t>
                      </a:r>
                      <a:r>
                        <a:rPr lang="en-US" altLang="ja-JP" sz="1050" b="0" i="0" u="none" strike="noStrike" noProof="0" dirty="0">
                          <a:latin typeface="Meiryo UI" panose="020B0604030504040204" pitchFamily="34" charset="-128"/>
                          <a:ea typeface="Meiryo UI" panose="020B0604030504040204" pitchFamily="34" charset="-128"/>
                        </a:rPr>
                        <a:t>API</a:t>
                      </a:r>
                      <a:r>
                        <a:rPr lang="ja-JP" sz="1050" b="0" i="0" u="none" strike="noStrike" noProof="0" dirty="0">
                          <a:latin typeface="Meiryo UI" panose="020B0604030504040204" pitchFamily="34" charset="-128"/>
                          <a:ea typeface="Meiryo UI" panose="020B0604030504040204" pitchFamily="34" charset="-128"/>
                        </a:rPr>
                        <a:t>での利用をする</a:t>
                      </a:r>
                      <a:r>
                        <a:rPr lang="ja-JP" altLang="en-US" sz="1050" b="0" i="0" u="none" strike="noStrike" noProof="0" dirty="0">
                          <a:latin typeface="Meiryo UI" panose="020B0604030504040204" pitchFamily="34" charset="-128"/>
                          <a:ea typeface="Meiryo UI" panose="020B0604030504040204" pitchFamily="34" charset="-128"/>
                        </a:rPr>
                        <a:t>。</a:t>
                      </a:r>
                      <a:r>
                        <a:rPr lang="ja-JP" sz="1050" b="0" i="0" u="none" strike="noStrike" noProof="0" dirty="0">
                          <a:latin typeface="Meiryo UI" panose="020B0604030504040204" pitchFamily="34" charset="-128"/>
                          <a:ea typeface="Meiryo UI" panose="020B0604030504040204" pitchFamily="34" charset="-128"/>
                        </a:rPr>
                        <a:t>インフラのコード化により、バージョンアップなど</a:t>
                      </a:r>
                      <a:r>
                        <a:rPr lang="ja-JP" altLang="en-US" sz="1050" b="0" i="0" u="none" strike="noStrike" noProof="0" dirty="0">
                          <a:latin typeface="Meiryo UI" panose="020B0604030504040204" pitchFamily="34" charset="-128"/>
                          <a:ea typeface="Meiryo UI" panose="020B0604030504040204" pitchFamily="34" charset="-128"/>
                        </a:rPr>
                        <a:t>の</a:t>
                      </a:r>
                      <a:r>
                        <a:rPr lang="ja-JP" sz="1050" b="0" i="0" u="none" strike="noStrike" noProof="0" dirty="0">
                          <a:latin typeface="Meiryo UI" panose="020B0604030504040204" pitchFamily="34" charset="-128"/>
                          <a:ea typeface="Meiryo UI" panose="020B0604030504040204" pitchFamily="34" charset="-128"/>
                        </a:rPr>
                        <a:t>メンテ性能を向上する。</a:t>
                      </a:r>
                      <a:endParaRPr lang="ja-JP" dirty="0">
                        <a:latin typeface="Meiryo UI" panose="020B0604030504040204" pitchFamily="34" charset="-128"/>
                        <a:ea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vMerge="1">
                  <a:txBody>
                    <a:bodyPr/>
                    <a:lstStyle/>
                    <a:p>
                      <a:endParaRPr lang="en-US" sz="1400" dirty="0">
                        <a:latin typeface="Meiryo UI" panose="020B0604030504040204" pitchFamily="34" charset="-128"/>
                        <a:ea typeface="Meiryo UI" panose="020B0604030504040204" pitchFamily="34" charset="-128"/>
                        <a:cs typeface="Meiryo UI" panose="020B0604030504040204" pitchFamily="34" charset="-128"/>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使用状況に応じて、拡張及び縮退を自動で実施し、性能の余剰や不足を無くし、結果的に料金も最適化できるような構成にする。</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社員全員が</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IAM</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として</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AWS</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を</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SSO</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で利用可能。必要なサービスを追加し、使用できるようにする。</a:t>
                      </a:r>
                    </a:p>
                    <a:p>
                      <a:pPr lvl="0" algn="l">
                        <a:buNone/>
                      </a:pPr>
                      <a:r>
                        <a:rPr lang="ja-JP" sz="1050" b="0" i="0" u="none" strike="noStrike" noProof="0" dirty="0">
                          <a:latin typeface="Meiryo UI" panose="020B0604030504040204" pitchFamily="34" charset="-128"/>
                          <a:ea typeface="Meiryo UI" panose="020B0604030504040204" pitchFamily="34" charset="-128"/>
                        </a:rPr>
                        <a:t>最新の</a:t>
                      </a:r>
                      <a:r>
                        <a:rPr lang="en-US" altLang="ja-JP" sz="1050" b="0" i="0" u="none" strike="noStrike" noProof="0" dirty="0">
                          <a:latin typeface="Meiryo UI" panose="020B0604030504040204" pitchFamily="34" charset="-128"/>
                          <a:ea typeface="Meiryo UI" panose="020B0604030504040204" pitchFamily="34" charset="-128"/>
                        </a:rPr>
                        <a:t>OSS</a:t>
                      </a:r>
                      <a:r>
                        <a:rPr lang="ja-JP" sz="1050" b="0" i="0" u="none" strike="noStrike" noProof="0" dirty="0">
                          <a:latin typeface="Meiryo UI" panose="020B0604030504040204" pitchFamily="34" charset="-128"/>
                          <a:ea typeface="Meiryo UI" panose="020B0604030504040204" pitchFamily="34" charset="-128"/>
                        </a:rPr>
                        <a:t>技術など技術トレンドを元に、特定のサービスに縛られない柔軟なサービス選択</a:t>
                      </a:r>
                      <a:r>
                        <a:rPr lang="ja-JP" altLang="en-US" sz="1050" b="0" i="0" u="none" strike="noStrike" noProof="0" dirty="0">
                          <a:latin typeface="Meiryo UI" panose="020B0604030504040204" pitchFamily="34" charset="-128"/>
                          <a:ea typeface="Meiryo UI" panose="020B0604030504040204" pitchFamily="34" charset="-128"/>
                        </a:rPr>
                        <a:t>を</a:t>
                      </a:r>
                      <a:r>
                        <a:rPr lang="ja-JP" sz="1050" b="0" i="0" u="none" strike="noStrike" noProof="0" dirty="0">
                          <a:latin typeface="Meiryo UI" panose="020B0604030504040204" pitchFamily="34" charset="-128"/>
                          <a:ea typeface="Meiryo UI" panose="020B0604030504040204" pitchFamily="34" charset="-128"/>
                        </a:rPr>
                        <a:t>可能とする。</a:t>
                      </a:r>
                      <a:endParaRPr lang="ja-JP" dirty="0">
                        <a:latin typeface="Meiryo UI" panose="020B0604030504040204" pitchFamily="34" charset="-128"/>
                        <a:ea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21495596"/>
                  </a:ext>
                </a:extLst>
              </a:tr>
              <a:tr h="475643">
                <a:tc v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ja-JP" altLang="en-US" sz="1400" dirty="0">
                        <a:latin typeface="Meiryo UI" panose="020B0604030504040204" pitchFamily="34" charset="-128"/>
                        <a:ea typeface="Meiryo UI" panose="020B0604030504040204" pitchFamily="34" charset="-128"/>
                        <a:cs typeface="Meiryo UI" panose="020B0604030504040204" pitchFamily="34" charset="-128"/>
                      </a:endParaRPr>
                    </a:p>
                  </a:txBody>
                  <a:tcPr>
                    <a:lnR w="12700" cap="flat" cmpd="sng" algn="ctr">
                      <a:solidFill>
                        <a:schemeClr val="accent1"/>
                      </a:solidFill>
                      <a:prstDash val="solid"/>
                      <a:round/>
                      <a:headEnd type="none" w="med" len="med"/>
                      <a:tailEnd type="none" w="med" len="med"/>
                    </a:ln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運用性</a:t>
                      </a:r>
                    </a:p>
                  </a:txBody>
                  <a:tcPr anchor="ct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l"/>
                      <a:r>
                        <a:rPr lang="en-US" altLang="ja-JP" sz="1050" dirty="0">
                          <a:latin typeface="Meiryo UI" panose="020B0604030504040204" pitchFamily="34" charset="-128"/>
                          <a:ea typeface="Meiryo UI" panose="020B0604030504040204" pitchFamily="34" charset="-128"/>
                          <a:cs typeface="Meiryo UI" panose="020B0604030504040204" pitchFamily="34" charset="-128"/>
                        </a:rPr>
                        <a:t>EKS</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及び</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MongoDB</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 </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Atlas</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を利用し、可能な限りマネージドサービスを使用することで、運用負荷を低減。</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algn="l"/>
                      <a:r>
                        <a:rPr lang="en-US" altLang="ja-JP" sz="1050" dirty="0">
                          <a:latin typeface="Meiryo UI" panose="020B0604030504040204" pitchFamily="34" charset="-128"/>
                          <a:ea typeface="Meiryo UI" panose="020B0604030504040204" pitchFamily="34" charset="-128"/>
                          <a:cs typeface="Meiryo UI" panose="020B0604030504040204" pitchFamily="34" charset="-128"/>
                        </a:rPr>
                        <a:t>EC2</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は</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Cloud</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 </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Watch</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で監視を実施。</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マネージドサービスで運用されていないサービスを移行し、監視・運用負荷をゼロに近づける。</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vMerge="1">
                  <a:txBody>
                    <a:bodyPr/>
                    <a:lstStyle/>
                    <a:p>
                      <a:endParaRPr lang="en-US" sz="1400" dirty="0">
                        <a:latin typeface="Meiryo UI" panose="020B0604030504040204" pitchFamily="34" charset="-128"/>
                        <a:ea typeface="Meiryo UI" panose="020B0604030504040204" pitchFamily="34" charset="-128"/>
                        <a:cs typeface="Meiryo UI" panose="020B0604030504040204" pitchFamily="34" charset="-128"/>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運用管理のオートメーションを実現する。</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547526431"/>
                  </a:ext>
                </a:extLst>
              </a:tr>
              <a:tr h="475643">
                <a:tc v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ja-JP" altLang="en-US" sz="1400" dirty="0">
                        <a:latin typeface="Meiryo UI" panose="020B0604030504040204" pitchFamily="34" charset="-128"/>
                        <a:ea typeface="Meiryo UI" panose="020B0604030504040204" pitchFamily="34" charset="-128"/>
                        <a:cs typeface="Meiryo UI" panose="020B0604030504040204" pitchFamily="34" charset="-128"/>
                      </a:endParaRPr>
                    </a:p>
                  </a:txBody>
                  <a:tcPr>
                    <a:lnR w="12700" cap="flat" cmpd="sng" algn="ctr">
                      <a:solidFill>
                        <a:schemeClr val="accent1"/>
                      </a:solidFill>
                      <a:prstDash val="solid"/>
                      <a:round/>
                      <a:headEnd type="none" w="med" len="med"/>
                      <a:tailEnd type="none" w="med" len="med"/>
                    </a:ln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セキュリティ</a:t>
                      </a:r>
                    </a:p>
                  </a:txBody>
                  <a:tcPr anchor="ct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tc>
                  <a:txBody>
                    <a:bodyPr/>
                    <a:lstStyle/>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外部からのアクセスをグローバル</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IP</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で制限し、専用の踏み台サーバを用いてアクセスすることで、イントラ外からのアクセスを制限。</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ゼロトラストネットワークの考え方を適用し、全トラフィックのログの取得や検査、不正トラフィックのブロックをし、</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OSS</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利用時の脆弱性混入などの対策を実施する。</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vMerge="1">
                  <a:txBody>
                    <a:bodyPr/>
                    <a:lstStyle/>
                    <a:p>
                      <a:endParaRPr lang="en-US" sz="1400" dirty="0">
                        <a:latin typeface="Meiryo UI" panose="020B0604030504040204" pitchFamily="34" charset="-128"/>
                        <a:ea typeface="Meiryo UI" panose="020B0604030504040204" pitchFamily="34" charset="-128"/>
                        <a:cs typeface="Meiryo UI" panose="020B0604030504040204" pitchFamily="34" charset="-128"/>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機械学習エンジンを用いて、セキュリティに対する不正検出を自動で行う。</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098832947"/>
                  </a:ext>
                </a:extLst>
              </a:tr>
            </a:tbl>
          </a:graphicData>
        </a:graphic>
      </p:graphicFrame>
      <p:sp>
        <p:nvSpPr>
          <p:cNvPr id="16" name="角丸四角形吹き出し 126"/>
          <p:cNvSpPr/>
          <p:nvPr/>
        </p:nvSpPr>
        <p:spPr>
          <a:xfrm>
            <a:off x="5467986" y="411082"/>
            <a:ext cx="1248500" cy="340517"/>
          </a:xfrm>
          <a:prstGeom prst="wedgeRoundRectCallout">
            <a:avLst>
              <a:gd name="adj1" fmla="val -37528"/>
              <a:gd name="adj2" fmla="val 81648"/>
              <a:gd name="adj3" fmla="val 16667"/>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a:r>
              <a:rPr lang="ja-JP" altLang="en-US" sz="700" dirty="0">
                <a:latin typeface="Meiryo UI" panose="020B0604030504040204" pitchFamily="34" charset="-128"/>
                <a:ea typeface="Meiryo UI" panose="020B0604030504040204" pitchFamily="34" charset="-128"/>
                <a:cs typeface="Meiryo UI" panose="020B0604030504040204" pitchFamily="34" charset="-128"/>
              </a:rPr>
              <a:t>可用性は予告しての</a:t>
            </a:r>
            <a:endParaRPr lang="en-US" altLang="ja-JP" sz="700" dirty="0">
              <a:latin typeface="Meiryo UI" panose="020B0604030504040204" pitchFamily="34" charset="-128"/>
              <a:ea typeface="Meiryo UI" panose="020B0604030504040204" pitchFamily="34" charset="-128"/>
              <a:cs typeface="Meiryo UI" panose="020B0604030504040204" pitchFamily="34" charset="-128"/>
            </a:endParaRPr>
          </a:p>
          <a:p>
            <a:pPr algn="ctr"/>
            <a:r>
              <a:rPr lang="en-US" altLang="ja-JP" sz="700" dirty="0">
                <a:latin typeface="Meiryo UI" panose="020B0604030504040204" pitchFamily="34" charset="-128"/>
                <a:ea typeface="Meiryo UI" panose="020B0604030504040204" pitchFamily="34" charset="-128"/>
                <a:cs typeface="Meiryo UI" panose="020B0604030504040204" pitchFamily="34" charset="-128"/>
              </a:rPr>
              <a:t>30</a:t>
            </a:r>
            <a:r>
              <a:rPr lang="ja-JP" altLang="en-US" sz="700" dirty="0">
                <a:latin typeface="Meiryo UI" panose="020B0604030504040204" pitchFamily="34" charset="-128"/>
                <a:ea typeface="Meiryo UI" panose="020B0604030504040204" pitchFamily="34" charset="-128"/>
                <a:cs typeface="Meiryo UI" panose="020B0604030504040204" pitchFamily="34" charset="-128"/>
              </a:rPr>
              <a:t>分メンテを見直すか検討中</a:t>
            </a:r>
          </a:p>
        </p:txBody>
      </p:sp>
      <p:sp>
        <p:nvSpPr>
          <p:cNvPr id="6" name="Title 1"/>
          <p:cNvSpPr txBox="1">
            <a:spLocks/>
          </p:cNvSpPr>
          <p:nvPr/>
        </p:nvSpPr>
        <p:spPr>
          <a:xfrm>
            <a:off x="231390" y="27924"/>
            <a:ext cx="8723312" cy="3332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sz="1800" b="1" dirty="0">
                <a:solidFill>
                  <a:srgbClr val="007DC3"/>
                </a:solidFill>
                <a:latin typeface="Meiryo UI" panose="020B0604030504040204" pitchFamily="50" charset="-128"/>
                <a:ea typeface="Meiryo UI" panose="020B0604030504040204" pitchFamily="50" charset="-128"/>
              </a:rPr>
              <a:t>インフラストラクチャの将来像に向けた要件整理</a:t>
            </a:r>
            <a:r>
              <a:rPr lang="en-US" altLang="ja-JP" sz="1800" b="1" dirty="0">
                <a:solidFill>
                  <a:srgbClr val="007DC3"/>
                </a:solidFill>
                <a:latin typeface="Meiryo UI" panose="020B0604030504040204" pitchFamily="50" charset="-128"/>
                <a:ea typeface="Meiryo UI" panose="020B0604030504040204" pitchFamily="50" charset="-128"/>
              </a:rPr>
              <a:t>(</a:t>
            </a:r>
            <a:r>
              <a:rPr lang="ja-JP" altLang="en-US" sz="1800" b="1" dirty="0">
                <a:solidFill>
                  <a:srgbClr val="007DC3"/>
                </a:solidFill>
                <a:latin typeface="Meiryo UI" panose="020B0604030504040204" pitchFamily="50" charset="-128"/>
                <a:ea typeface="Meiryo UI" panose="020B0604030504040204" pitchFamily="50" charset="-128"/>
              </a:rPr>
              <a:t>非機能要件</a:t>
            </a:r>
            <a:r>
              <a:rPr lang="en-US" altLang="ja-JP" sz="1800" b="1" dirty="0">
                <a:solidFill>
                  <a:srgbClr val="007DC3"/>
                </a:solidFill>
                <a:latin typeface="Meiryo UI" panose="020B0604030504040204" pitchFamily="50" charset="-128"/>
                <a:ea typeface="Meiryo UI" panose="020B0604030504040204" pitchFamily="50" charset="-128"/>
              </a:rPr>
              <a:t>)</a:t>
            </a:r>
            <a:endParaRPr lang="ja-JP" altLang="en-US" sz="1800" b="1" dirty="0">
              <a:solidFill>
                <a:srgbClr val="0070C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8659674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
          </p:nvPr>
        </p:nvSpPr>
        <p:spPr>
          <a:prstGeom prst="rect">
            <a:avLst/>
          </a:prstGeom>
        </p:spPr>
        <p:txBody>
          <a:bodyPr/>
          <a:lstStyle/>
          <a:p>
            <a:fld id="{AA4FFFFB-4868-42F5-A856-858104C1EDC9}" type="slidenum">
              <a:rPr lang="en-US" smtClean="0"/>
              <a:pPr/>
              <a:t>22</a:t>
            </a:fld>
            <a:endParaRPr lang="en-US" dirty="0"/>
          </a:p>
        </p:txBody>
      </p:sp>
      <p:graphicFrame>
        <p:nvGraphicFramePr>
          <p:cNvPr id="8" name="Table 7"/>
          <p:cNvGraphicFramePr>
            <a:graphicFrameLocks noGrp="1"/>
          </p:cNvGraphicFramePr>
          <p:nvPr/>
        </p:nvGraphicFramePr>
        <p:xfrm>
          <a:off x="231390" y="501651"/>
          <a:ext cx="8699250" cy="4503420"/>
        </p:xfrm>
        <a:graphic>
          <a:graphicData uri="http://schemas.openxmlformats.org/drawingml/2006/table">
            <a:tbl>
              <a:tblPr firstRow="1">
                <a:tableStyleId>{B301B821-A1FF-4177-AEE7-76D212191A09}</a:tableStyleId>
              </a:tblPr>
              <a:tblGrid>
                <a:gridCol w="1356953">
                  <a:extLst>
                    <a:ext uri="{9D8B030D-6E8A-4147-A177-3AD203B41FA5}">
                      <a16:colId xmlns:a16="http://schemas.microsoft.com/office/drawing/2014/main" val="3377242145"/>
                    </a:ext>
                  </a:extLst>
                </a:gridCol>
                <a:gridCol w="3661306">
                  <a:extLst>
                    <a:ext uri="{9D8B030D-6E8A-4147-A177-3AD203B41FA5}">
                      <a16:colId xmlns:a16="http://schemas.microsoft.com/office/drawing/2014/main" val="2948771389"/>
                    </a:ext>
                  </a:extLst>
                </a:gridCol>
                <a:gridCol w="3680991">
                  <a:extLst>
                    <a:ext uri="{9D8B030D-6E8A-4147-A177-3AD203B41FA5}">
                      <a16:colId xmlns:a16="http://schemas.microsoft.com/office/drawing/2014/main" val="1162306911"/>
                    </a:ext>
                  </a:extLst>
                </a:gridCol>
              </a:tblGrid>
              <a:tr h="205065">
                <a:tc>
                  <a:txBody>
                    <a:bodyPr/>
                    <a:lstStyle/>
                    <a:p>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mpd="sng">
                      <a:noFill/>
                    </a:lnL>
                    <a:lnR w="12700" cap="flat" cmpd="sng" algn="ctr">
                      <a:solidFill>
                        <a:schemeClr val="accent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noFill/>
                  </a:tcPr>
                </a:tc>
                <a:tc>
                  <a:txBody>
                    <a:bodyPr/>
                    <a:lstStyle/>
                    <a:p>
                      <a:pPr algn="ctr"/>
                      <a:r>
                        <a:rPr lang="en-US" altLang="ja-JP" sz="1050" dirty="0">
                          <a:latin typeface="Meiryo UI" panose="020B0604030504040204" pitchFamily="34" charset="-128"/>
                          <a:ea typeface="Meiryo UI" panose="020B0604030504040204" pitchFamily="34" charset="-128"/>
                          <a:cs typeface="Meiryo UI" panose="020B0604030504040204" pitchFamily="34" charset="-128"/>
                        </a:rPr>
                        <a:t>2020</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年要件</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ja-JP" altLang="en-US" sz="1050" dirty="0">
                          <a:latin typeface="Meiryo UI" panose="020B0604030504040204" pitchFamily="34" charset="-128"/>
                          <a:ea typeface="Meiryo UI" panose="020B0604030504040204" pitchFamily="34" charset="-128"/>
                          <a:cs typeface="Meiryo UI" panose="020B0604030504040204" pitchFamily="34" charset="-128"/>
                        </a:rPr>
                        <a:t>テクノロジー</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618117038"/>
                  </a:ext>
                </a:extLst>
              </a:tr>
              <a:tr h="46605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稼働する設計アプリ</a:t>
                      </a:r>
                      <a:endParaRPr lang="en-US" altLang="ja-JP"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a:txBody>
                  <a:tcPr anchor="ctr">
                    <a:lnL w="12700" cmpd="sng">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indent="0" algn="l" defTabSz="457200" rtl="0" latinLnBrk="0">
                        <a:lnSpc>
                          <a:spcPct val="100000"/>
                        </a:lnSpc>
                        <a:spcBef>
                          <a:spcPts val="0"/>
                        </a:spcBef>
                        <a:spcAft>
                          <a:spcPts val="0"/>
                        </a:spcAft>
                        <a:buClrTx/>
                        <a:buSzTx/>
                        <a:buFontTx/>
                        <a:buNone/>
                        <a:tabLst/>
                      </a:pP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建築アプリの数：</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20</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アプリ</a:t>
                      </a:r>
                      <a:endPar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endParaRPr>
                    </a:p>
                    <a:p>
                      <a:pPr marL="0" marR="0" indent="0" algn="l" defTabSz="457200" rtl="0" latinLnBrk="0">
                        <a:lnSpc>
                          <a:spcPct val="100000"/>
                        </a:lnSpc>
                        <a:spcBef>
                          <a:spcPts val="0"/>
                        </a:spcBef>
                        <a:spcAft>
                          <a:spcPts val="0"/>
                        </a:spcAft>
                        <a:buClrTx/>
                        <a:buSzTx/>
                        <a:buFontTx/>
                        <a:buNone/>
                        <a:tabLst/>
                      </a:pP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構造アプリの数：</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5</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アプリ</a:t>
                      </a:r>
                      <a:endPar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endParaRPr>
                    </a:p>
                    <a:p>
                      <a:pPr marL="0" marR="0" indent="0" algn="l" defTabSz="457200" rtl="0" latinLnBrk="0">
                        <a:lnSpc>
                          <a:spcPct val="100000"/>
                        </a:lnSpc>
                        <a:spcBef>
                          <a:spcPts val="0"/>
                        </a:spcBef>
                        <a:spcAft>
                          <a:spcPts val="0"/>
                        </a:spcAft>
                        <a:buClrTx/>
                        <a:buSzTx/>
                        <a:buFontTx/>
                        <a:buNone/>
                        <a:tabLst/>
                      </a:pP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設備アプリの数：</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20</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アプリ</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Amazon</a:t>
                      </a:r>
                      <a:r>
                        <a:rPr kumimoji="0" lang="ja-JP" altLang="en-US"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 </a:t>
                      </a:r>
                      <a:r>
                        <a:rPr kumimoji="0" lang="en-US" altLang="ja-JP"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EKS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Amazon</a:t>
                      </a:r>
                      <a:r>
                        <a:rPr kumimoji="0" lang="ja-JP" altLang="en-US"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 </a:t>
                      </a:r>
                      <a:r>
                        <a:rPr kumimoji="0" lang="en-US" altLang="ja-JP"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EC2</a:t>
                      </a:r>
                      <a:endParaRPr kumimoji="0" lang="ja-JP" altLang="en-US"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endParaRP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989527804"/>
                  </a:ext>
                </a:extLst>
              </a:tr>
              <a:tr h="33556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利用ユーザ</a:t>
                      </a:r>
                      <a:endParaRPr lang="en-US" altLang="ja-JP"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a:txBody>
                  <a:tcPr anchor="ctr">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indent="0" algn="l" defTabSz="457200" rtl="0" latinLnBrk="0">
                        <a:lnSpc>
                          <a:spcPct val="100000"/>
                        </a:lnSpc>
                        <a:spcBef>
                          <a:spcPts val="0"/>
                        </a:spcBef>
                        <a:spcAft>
                          <a:spcPts val="0"/>
                        </a:spcAft>
                        <a:buClrTx/>
                        <a:buSzTx/>
                        <a:buFontTx/>
                        <a:buNone/>
                        <a:tabLst/>
                      </a:pPr>
                      <a:r>
                        <a:rPr lang="en-US" altLang="ja-JP" sz="1050" b="0" i="0" u="none" strike="noStrike" cap="none" spc="0" baseline="0" dirty="0" err="1">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AzureAD</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へのゲスト招待を設計ポータルから行い、建築主からのアクセス、協力会社・国際支店からもアクセス可能</a:t>
                      </a:r>
                      <a:endParaRPr 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US" altLang="ja-JP" sz="1050" dirty="0">
                          <a:latin typeface="Meiryo UI" panose="020B0604030504040204" pitchFamily="34" charset="-128"/>
                          <a:ea typeface="Meiryo UI" panose="020B0604030504040204" pitchFamily="34" charset="-128"/>
                          <a:cs typeface="Meiryo UI" panose="020B0604030504040204" pitchFamily="34" charset="-128"/>
                        </a:rPr>
                        <a:t>Azure AD</a:t>
                      </a:r>
                      <a:endParaRPr lang="ja-JP" alt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075783301"/>
                  </a:ext>
                </a:extLst>
              </a:tr>
              <a:tr h="46605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システム連携</a:t>
                      </a:r>
                      <a:endParaRPr lang="en-US" altLang="ja-JP"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a:txBody>
                  <a:tcPr anchor="ctr">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indent="0" algn="l" defTabSz="457200" rtl="0" latinLnBrk="0">
                        <a:lnSpc>
                          <a:spcPct val="100000"/>
                        </a:lnSpc>
                        <a:spcBef>
                          <a:spcPts val="0"/>
                        </a:spcBef>
                        <a:spcAft>
                          <a:spcPts val="0"/>
                        </a:spcAft>
                        <a:buClrTx/>
                        <a:buSzTx/>
                        <a:buFontTx/>
                        <a:buNone/>
                        <a:tabLst/>
                      </a:pP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様々な外部システムとデータ連携を実施予定。</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API</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での連携を推奨手段とする。</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API</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対応不可、もしくはバッチ連携の要件がある場合は、</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ETL</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a:t>
                      </a:r>
                      <a:r>
                        <a:rPr lang="en-US" altLang="ja-JP" sz="1050" b="0" i="0" u="none" strike="noStrike" cap="none" spc="0" baseline="0" dirty="0" err="1">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DataSpider</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含む）や</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DB</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参照での連携を実施。</a:t>
                      </a:r>
                      <a:endParaRPr 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US" altLang="ja-JP" sz="1050" dirty="0">
                          <a:latin typeface="Meiryo UI" panose="020B0604030504040204" pitchFamily="34" charset="-128"/>
                          <a:ea typeface="Meiryo UI" panose="020B0604030504040204" pitchFamily="34" charset="-128"/>
                          <a:cs typeface="Meiryo UI" panose="020B0604030504040204" pitchFamily="34" charset="-128"/>
                        </a:rPr>
                        <a:t>Amazon</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 </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API</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 </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Gateway(Web</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サーバとして</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EC2</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利用</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a:t>
                      </a:r>
                    </a:p>
                    <a:p>
                      <a:pPr algn="l"/>
                      <a:r>
                        <a:rPr lang="en-US" altLang="ja-JP" sz="1050" dirty="0">
                          <a:latin typeface="Meiryo UI" panose="020B0604030504040204" pitchFamily="34" charset="-128"/>
                          <a:ea typeface="Meiryo UI" panose="020B0604030504040204" pitchFamily="34" charset="-128"/>
                          <a:cs typeface="Meiryo UI" panose="020B0604030504040204" pitchFamily="34" charset="-128"/>
                        </a:rPr>
                        <a:t>※</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バッチ連携要件有の場合、</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ETL</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ツール（</a:t>
                      </a:r>
                      <a:r>
                        <a:rPr lang="en-US" altLang="ja-JP" sz="1050" dirty="0" err="1">
                          <a:latin typeface="Meiryo UI" panose="020B0604030504040204" pitchFamily="34" charset="-128"/>
                          <a:ea typeface="Meiryo UI" panose="020B0604030504040204" pitchFamily="34" charset="-128"/>
                          <a:cs typeface="Meiryo UI" panose="020B0604030504040204" pitchFamily="34" charset="-128"/>
                        </a:rPr>
                        <a:t>DataSpider</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含む）</a:t>
                      </a: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55036133"/>
                  </a:ext>
                </a:extLst>
              </a:tr>
              <a:tr h="33556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データ</a:t>
                      </a:r>
                    </a:p>
                  </a:txBody>
                  <a:tcPr anchor="ctr">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l"/>
                      <a:r>
                        <a:rPr lang="en-US" altLang="ja-JP" sz="1050" dirty="0">
                          <a:latin typeface="Meiryo UI" panose="020B0604030504040204" pitchFamily="34" charset="-128"/>
                          <a:ea typeface="Meiryo UI" panose="020B0604030504040204" pitchFamily="34" charset="-128"/>
                        </a:rPr>
                        <a:t>MongoDB</a:t>
                      </a:r>
                      <a:r>
                        <a:rPr lang="ja-JP" altLang="en-US" sz="1050" dirty="0">
                          <a:latin typeface="Meiryo UI" panose="020B0604030504040204" pitchFamily="34" charset="-128"/>
                          <a:ea typeface="Meiryo UI" panose="020B0604030504040204" pitchFamily="34" charset="-128"/>
                        </a:rPr>
                        <a:t>に加えてグラフ</a:t>
                      </a:r>
                      <a:r>
                        <a:rPr lang="en-US" altLang="ja-JP" sz="1050" dirty="0">
                          <a:latin typeface="Meiryo UI" panose="020B0604030504040204" pitchFamily="34" charset="-128"/>
                          <a:ea typeface="Meiryo UI" panose="020B0604030504040204" pitchFamily="34" charset="-128"/>
                        </a:rPr>
                        <a:t>DB</a:t>
                      </a:r>
                      <a:r>
                        <a:rPr lang="ja-JP" altLang="en-US" sz="1050" dirty="0">
                          <a:latin typeface="Meiryo UI" panose="020B0604030504040204" pitchFamily="34" charset="-128"/>
                          <a:ea typeface="Meiryo UI" panose="020B0604030504040204" pitchFamily="34" charset="-128"/>
                        </a:rPr>
                        <a:t>を併用し、</a:t>
                      </a:r>
                      <a:r>
                        <a:rPr lang="en-US" altLang="ja-JP" sz="1050" dirty="0">
                          <a:latin typeface="Meiryo UI" panose="020B0604030504040204" pitchFamily="34" charset="-128"/>
                          <a:ea typeface="Meiryo UI" panose="020B0604030504040204" pitchFamily="34" charset="-128"/>
                        </a:rPr>
                        <a:t>IFC</a:t>
                      </a:r>
                      <a:r>
                        <a:rPr lang="ja-JP" altLang="en-US" sz="1050" dirty="0">
                          <a:latin typeface="Meiryo UI" panose="020B0604030504040204" pitchFamily="34" charset="-128"/>
                          <a:ea typeface="Meiryo UI" panose="020B0604030504040204" pitchFamily="34" charset="-128"/>
                        </a:rPr>
                        <a:t>プロパティ内の容易なリレーション表現に対応する。</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US" altLang="ja-JP" sz="1050" dirty="0" err="1">
                          <a:latin typeface="Meiryo UI" panose="020B0604030504040204" pitchFamily="34" charset="-128"/>
                          <a:ea typeface="Meiryo UI" panose="020B0604030504040204" pitchFamily="34" charset="-128"/>
                          <a:cs typeface="Meiryo UI" panose="020B0604030504040204" pitchFamily="34" charset="-128"/>
                        </a:rPr>
                        <a:t>GrapheneDB</a:t>
                      </a:r>
                      <a:endParaRPr lang="ja-JP" alt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653997938"/>
                  </a:ext>
                </a:extLst>
              </a:tr>
              <a:tr h="33556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システムライフサイクル</a:t>
                      </a:r>
                      <a:endParaRPr lang="en-US" altLang="ja-JP"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a:txBody>
                  <a:tcPr anchor="ctr">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indent="0" algn="l" defTabSz="457200" rtl="0" latinLnBrk="0">
                        <a:lnSpc>
                          <a:spcPct val="100000"/>
                        </a:lnSpc>
                        <a:spcBef>
                          <a:spcPts val="0"/>
                        </a:spcBef>
                        <a:spcAft>
                          <a:spcPts val="0"/>
                        </a:spcAft>
                        <a:buClrTx/>
                        <a:buSzTx/>
                        <a:buFontTx/>
                        <a:buNone/>
                        <a:tabLst/>
                      </a:pP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積み上げた運用情報・ナレッジ及び技術トレンドをもとに、システム設計の再設計の検討を開始する。</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AWS Well-Architected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a:t>
                      </a:r>
                      <a:r>
                        <a:rPr kumimoji="0" lang="ja-JP" altLang="en-US"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ツールを用いて診断する</a:t>
                      </a:r>
                      <a:r>
                        <a:rPr kumimoji="0" lang="en-US" altLang="ja-JP"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rPr>
                        <a:t>)</a:t>
                      </a:r>
                      <a:endParaRPr kumimoji="0" lang="ja-JP" altLang="en-US" sz="1050" b="0" i="0" u="none" strike="noStrike" kern="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Meiryo UI" panose="020B0604030504040204" pitchFamily="34" charset="-128"/>
                        <a:sym typeface="Calibri"/>
                      </a:endParaRP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16858892"/>
                  </a:ext>
                </a:extLst>
              </a:tr>
              <a:tr h="5965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マルチベンダー対応</a:t>
                      </a:r>
                      <a:endParaRPr lang="en-US" altLang="ja-JP"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a:txBody>
                  <a:tcPr anchor="ctr">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indent="0" algn="l" defTabSz="457200" rtl="0" latinLnBrk="0">
                        <a:lnSpc>
                          <a:spcPct val="100000"/>
                        </a:lnSpc>
                        <a:spcBef>
                          <a:spcPts val="0"/>
                        </a:spcBef>
                        <a:spcAft>
                          <a:spcPts val="0"/>
                        </a:spcAft>
                        <a:buClrTx/>
                        <a:buSzTx/>
                        <a:buFontTx/>
                        <a:buNone/>
                        <a:tabLst/>
                      </a:pP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開発者に提供できるお試し</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API</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や認証</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SDK</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を用意し、設計ポータルへのアプリケーション実装を容易にする。</a:t>
                      </a:r>
                      <a:endPar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endParaRPr>
                    </a:p>
                    <a:p>
                      <a:pPr marL="0" marR="0" indent="0" algn="l" defTabSz="457200" rtl="0" latinLnBrk="0">
                        <a:lnSpc>
                          <a:spcPct val="100000"/>
                        </a:lnSpc>
                        <a:spcBef>
                          <a:spcPts val="0"/>
                        </a:spcBef>
                        <a:spcAft>
                          <a:spcPts val="0"/>
                        </a:spcAft>
                        <a:buClrTx/>
                        <a:buSzTx/>
                        <a:buFontTx/>
                        <a:buNone/>
                        <a:tabLst/>
                      </a:pP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コンテナ化しランチャーから利用する正式アプリと、ユーザーが自由に作成する自由作成アプリは区別したい。</a:t>
                      </a:r>
                      <a:endPar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050" dirty="0">
                          <a:latin typeface="Meiryo UI" panose="020B0604030504040204" pitchFamily="34" charset="-128"/>
                          <a:ea typeface="Meiryo UI" panose="020B0604030504040204" pitchFamily="34" charset="-128"/>
                          <a:cs typeface="Meiryo UI" panose="020B0604030504040204" pitchFamily="34" charset="-128"/>
                        </a:rPr>
                        <a:t>Amazon</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 </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API</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 </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Gateway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050" dirty="0">
                          <a:latin typeface="Meiryo UI" panose="020B0604030504040204" pitchFamily="34" charset="-128"/>
                          <a:ea typeface="Meiryo UI" panose="020B0604030504040204" pitchFamily="34" charset="-128"/>
                          <a:cs typeface="Meiryo UI" panose="020B0604030504040204" pitchFamily="34" charset="-128"/>
                        </a:rPr>
                        <a:t>AWS</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 </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SDK</a:t>
                      </a: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29947365"/>
                  </a:ext>
                </a:extLst>
              </a:tr>
              <a:tr h="46605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開発環境</a:t>
                      </a:r>
                      <a:endParaRPr lang="en-US" altLang="ja-JP"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a:txBody>
                  <a:tcPr anchor="ctr">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indent="0" algn="l" defTabSz="457200" rtl="0" latinLnBrk="0">
                        <a:lnSpc>
                          <a:spcPct val="100000"/>
                        </a:lnSpc>
                        <a:spcBef>
                          <a:spcPts val="0"/>
                        </a:spcBef>
                        <a:spcAft>
                          <a:spcPts val="0"/>
                        </a:spcAft>
                        <a:buClrTx/>
                        <a:buSzTx/>
                        <a:buFontTx/>
                        <a:buNone/>
                        <a:tabLst/>
                      </a:pP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開発環境も</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AWS</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に用意し、ベンダー交代などがあっても、アプリケーションの開発環境が残る形とする</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ベンダーへの開発依存を軽減する</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a:t>
                      </a:r>
                      <a:r>
                        <a:rPr lang="ja-JP" altLang="en-US"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sym typeface="Calibri"/>
                        </a:rPr>
                        <a:t>。</a:t>
                      </a:r>
                      <a:r>
                        <a:rPr lang="en-US" altLang="ja-JP" sz="1050" b="0" i="0" u="none" strike="noStrike" cap="none" spc="0" baseline="0" dirty="0" err="1">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rPr>
                        <a:t>開発環境から検証、本番環境へのリリース容易性を検討する</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rPr>
                        <a:t>。(</a:t>
                      </a:r>
                      <a:r>
                        <a:rPr lang="en-US" altLang="ja-JP" sz="1050" b="0" i="0" u="none" strike="noStrike" cap="none" spc="0" baseline="0" dirty="0" err="1">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rPr>
                        <a:t>CICDの推進</a:t>
                      </a:r>
                      <a:r>
                        <a:rPr lang="en-US" altLang="ja-JP" sz="1050" b="0" i="0" u="none" strike="noStrike" cap="none" spc="0" baseline="0" dirty="0">
                          <a:ln>
                            <a:noFill/>
                          </a:ln>
                          <a:solidFill>
                            <a:schemeClr val="dk1"/>
                          </a:solidFill>
                          <a:uFillTx/>
                          <a:latin typeface="Meiryo UI" panose="020B0604030504040204" pitchFamily="34" charset="-128"/>
                          <a:ea typeface="Meiryo UI" panose="020B0604030504040204" pitchFamily="34" charset="-128"/>
                          <a:cs typeface="Meiryo UI" panose="020B0604030504040204" pitchFamily="34" charset="-128"/>
                        </a:rPr>
                        <a:t>)</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050" dirty="0">
                          <a:latin typeface="Meiryo UI" panose="020B0604030504040204" pitchFamily="34" charset="-128"/>
                          <a:ea typeface="Meiryo UI" panose="020B0604030504040204" pitchFamily="34" charset="-128"/>
                          <a:cs typeface="Meiryo UI" panose="020B0604030504040204" pitchFamily="34" charset="-128"/>
                        </a:rPr>
                        <a:t>Amazon</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 </a:t>
                      </a:r>
                      <a:r>
                        <a:rPr lang="en-US" altLang="ja-JP" sz="1050" dirty="0" err="1">
                          <a:latin typeface="Meiryo UI" panose="020B0604030504040204" pitchFamily="34" charset="-128"/>
                          <a:ea typeface="Meiryo UI" panose="020B0604030504040204" pitchFamily="34" charset="-128"/>
                          <a:cs typeface="Meiryo UI" panose="020B0604030504040204" pitchFamily="34" charset="-128"/>
                        </a:rPr>
                        <a:t>CodePipeline</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050" dirty="0">
                          <a:latin typeface="Meiryo UI" panose="020B0604030504040204" pitchFamily="34" charset="-128"/>
                          <a:ea typeface="Meiryo UI" panose="020B0604030504040204" pitchFamily="34" charset="-128"/>
                          <a:cs typeface="Meiryo UI" panose="020B0604030504040204" pitchFamily="34" charset="-128"/>
                        </a:rPr>
                        <a:t>Amazon</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 </a:t>
                      </a:r>
                      <a:r>
                        <a:rPr lang="en-US" altLang="ja-JP" sz="1050" dirty="0" err="1">
                          <a:latin typeface="Meiryo UI" panose="020B0604030504040204" pitchFamily="34" charset="-128"/>
                          <a:ea typeface="Meiryo UI" panose="020B0604030504040204" pitchFamily="34" charset="-128"/>
                          <a:cs typeface="Meiryo UI" panose="020B0604030504040204" pitchFamily="34" charset="-128"/>
                        </a:rPr>
                        <a:t>CodeCommit</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050" dirty="0">
                          <a:latin typeface="Meiryo UI" panose="020B0604030504040204" pitchFamily="34" charset="-128"/>
                          <a:ea typeface="Meiryo UI" panose="020B0604030504040204" pitchFamily="34" charset="-128"/>
                          <a:cs typeface="Meiryo UI" panose="020B0604030504040204" pitchFamily="34" charset="-128"/>
                        </a:rPr>
                        <a:t>Amazon</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 </a:t>
                      </a:r>
                      <a:r>
                        <a:rPr lang="en-US" altLang="ja-JP" sz="1050" dirty="0" err="1">
                          <a:latin typeface="Meiryo UI" panose="020B0604030504040204" pitchFamily="34" charset="-128"/>
                          <a:ea typeface="Meiryo UI" panose="020B0604030504040204" pitchFamily="34" charset="-128"/>
                          <a:cs typeface="Meiryo UI" panose="020B0604030504040204" pitchFamily="34" charset="-128"/>
                        </a:rPr>
                        <a:t>CodeBuild</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050" dirty="0">
                          <a:latin typeface="Meiryo UI" panose="020B0604030504040204" pitchFamily="34" charset="-128"/>
                          <a:ea typeface="Meiryo UI" panose="020B0604030504040204" pitchFamily="34" charset="-128"/>
                          <a:cs typeface="Meiryo UI" panose="020B0604030504040204" pitchFamily="34" charset="-128"/>
                        </a:rPr>
                        <a:t>(</a:t>
                      </a:r>
                      <a:r>
                        <a:rPr lang="en-US" altLang="ja-JP" sz="1050" dirty="0" err="1">
                          <a:latin typeface="Meiryo UI" panose="020B0604030504040204" pitchFamily="34" charset="-128"/>
                          <a:ea typeface="Meiryo UI" panose="020B0604030504040204" pitchFamily="34" charset="-128"/>
                          <a:cs typeface="Meiryo UI" panose="020B0604030504040204" pitchFamily="34" charset="-128"/>
                        </a:rPr>
                        <a:t>CodeStar</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に用意されているパターンが利用できるなら使用する</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a:t>
                      </a: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831932712"/>
                  </a:ext>
                </a:extLst>
              </a:tr>
              <a:tr h="33556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その他</a:t>
                      </a:r>
                    </a:p>
                  </a:txBody>
                  <a:tcPr anchor="ctr">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データロボットを使用して、機械学習を利用したデータ活用を実施する。</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050" dirty="0">
                          <a:latin typeface="Meiryo UI" panose="020B0604030504040204" pitchFamily="34" charset="-128"/>
                          <a:ea typeface="Meiryo UI" panose="020B0604030504040204" pitchFamily="34" charset="-128"/>
                          <a:cs typeface="Meiryo UI" panose="020B0604030504040204" pitchFamily="50" charset="-128"/>
                        </a:rPr>
                        <a:t>Data</a:t>
                      </a:r>
                      <a:r>
                        <a:rPr lang="ja-JP" altLang="en-US" sz="1050" dirty="0">
                          <a:latin typeface="Meiryo UI" panose="020B0604030504040204" pitchFamily="34" charset="-128"/>
                          <a:ea typeface="Meiryo UI" panose="020B0604030504040204" pitchFamily="34" charset="-128"/>
                          <a:cs typeface="Meiryo UI" panose="020B0604030504040204" pitchFamily="50" charset="-128"/>
                        </a:rPr>
                        <a:t> </a:t>
                      </a:r>
                      <a:r>
                        <a:rPr lang="en-US" altLang="ja-JP" sz="1050" dirty="0">
                          <a:latin typeface="Meiryo UI" panose="020B0604030504040204" pitchFamily="34" charset="-128"/>
                          <a:ea typeface="Meiryo UI" panose="020B0604030504040204" pitchFamily="34" charset="-128"/>
                          <a:cs typeface="Meiryo UI" panose="020B0604030504040204" pitchFamily="50" charset="-128"/>
                        </a:rPr>
                        <a:t>Robot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050" dirty="0">
                          <a:latin typeface="Meiryo UI" panose="020B0604030504040204" pitchFamily="34" charset="-128"/>
                          <a:ea typeface="Meiryo UI" panose="020B0604030504040204" pitchFamily="34" charset="-128"/>
                          <a:cs typeface="Meiryo UI" panose="020B0604030504040204" pitchFamily="50" charset="-128"/>
                        </a:rPr>
                        <a:t>AWS</a:t>
                      </a:r>
                      <a:r>
                        <a:rPr lang="ja-JP" altLang="en-US" sz="1050" dirty="0">
                          <a:latin typeface="Meiryo UI" panose="020B0604030504040204" pitchFamily="34" charset="-128"/>
                          <a:ea typeface="Meiryo UI" panose="020B0604030504040204" pitchFamily="34" charset="-128"/>
                          <a:cs typeface="Meiryo UI" panose="020B0604030504040204" pitchFamily="50" charset="-128"/>
                        </a:rPr>
                        <a:t> </a:t>
                      </a:r>
                      <a:r>
                        <a:rPr lang="en-US" altLang="ja-JP" sz="1050" dirty="0" err="1">
                          <a:latin typeface="Meiryo UI" panose="020B0604030504040204" pitchFamily="34" charset="-128"/>
                          <a:ea typeface="Meiryo UI" panose="020B0604030504040204" pitchFamily="34" charset="-128"/>
                          <a:cs typeface="Meiryo UI" panose="020B0604030504040204" pitchFamily="50" charset="-128"/>
                        </a:rPr>
                        <a:t>Sagemaker</a:t>
                      </a:r>
                      <a:endParaRPr lang="ja-JP" altLang="en-US" sz="1050" dirty="0">
                        <a:latin typeface="Meiryo UI" panose="020B0604030504040204" pitchFamily="34" charset="-128"/>
                        <a:ea typeface="Meiryo UI" panose="020B0604030504040204" pitchFamily="34" charset="-128"/>
                        <a:cs typeface="Meiryo UI" panose="020B0604030504040204" pitchFamily="50" charset="-128"/>
                      </a:endParaRP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273048424"/>
                  </a:ext>
                </a:extLst>
              </a:tr>
            </a:tbl>
          </a:graphicData>
        </a:graphic>
      </p:graphicFrame>
      <p:sp>
        <p:nvSpPr>
          <p:cNvPr id="6" name="Title 1"/>
          <p:cNvSpPr txBox="1">
            <a:spLocks/>
          </p:cNvSpPr>
          <p:nvPr/>
        </p:nvSpPr>
        <p:spPr>
          <a:xfrm>
            <a:off x="231390" y="27924"/>
            <a:ext cx="8723312" cy="3332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sz="1800" b="1" dirty="0">
                <a:solidFill>
                  <a:srgbClr val="007DC3"/>
                </a:solidFill>
                <a:latin typeface="Meiryo UI" panose="020B0604030504040204" pitchFamily="50" charset="-128"/>
                <a:ea typeface="Meiryo UI" panose="020B0604030504040204" pitchFamily="50" charset="-128"/>
              </a:rPr>
              <a:t>インフラストラクチャの将来像に向けた</a:t>
            </a:r>
            <a:r>
              <a:rPr lang="en-US" altLang="ja-JP" sz="1800" b="1" dirty="0">
                <a:solidFill>
                  <a:srgbClr val="007DC3"/>
                </a:solidFill>
                <a:latin typeface="Meiryo UI" panose="020B0604030504040204" pitchFamily="50" charset="-128"/>
                <a:ea typeface="Meiryo UI" panose="020B0604030504040204" pitchFamily="50" charset="-128"/>
              </a:rPr>
              <a:t>AWS</a:t>
            </a:r>
            <a:r>
              <a:rPr lang="ja-JP" altLang="en-US" sz="1800" b="1" dirty="0">
                <a:solidFill>
                  <a:srgbClr val="007DC3"/>
                </a:solidFill>
                <a:latin typeface="Meiryo UI" panose="020B0604030504040204" pitchFamily="50" charset="-128"/>
                <a:ea typeface="Meiryo UI" panose="020B0604030504040204" pitchFamily="50" charset="-128"/>
              </a:rPr>
              <a:t>のサービス選択</a:t>
            </a:r>
            <a:endParaRPr lang="ja-JP" altLang="en-US" sz="1800" b="1" dirty="0">
              <a:solidFill>
                <a:srgbClr val="0070C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1745111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
          </p:nvPr>
        </p:nvSpPr>
        <p:spPr>
          <a:prstGeom prst="rect">
            <a:avLst/>
          </a:prstGeom>
        </p:spPr>
        <p:txBody>
          <a:bodyPr/>
          <a:lstStyle/>
          <a:p>
            <a:fld id="{AA4FFFFB-4868-42F5-A856-858104C1EDC9}" type="slidenum">
              <a:rPr lang="en-US" smtClean="0"/>
              <a:pPr/>
              <a:t>23</a:t>
            </a:fld>
            <a:endParaRPr lang="en-US" dirty="0"/>
          </a:p>
        </p:txBody>
      </p:sp>
      <p:graphicFrame>
        <p:nvGraphicFramePr>
          <p:cNvPr id="8" name="Table 7"/>
          <p:cNvGraphicFramePr>
            <a:graphicFrameLocks noGrp="1"/>
          </p:cNvGraphicFramePr>
          <p:nvPr/>
        </p:nvGraphicFramePr>
        <p:xfrm>
          <a:off x="231390" y="501651"/>
          <a:ext cx="8699250" cy="3589782"/>
        </p:xfrm>
        <a:graphic>
          <a:graphicData uri="http://schemas.openxmlformats.org/drawingml/2006/table">
            <a:tbl>
              <a:tblPr firstRow="1">
                <a:tableStyleId>{B301B821-A1FF-4177-AEE7-76D212191A09}</a:tableStyleId>
              </a:tblPr>
              <a:tblGrid>
                <a:gridCol w="1356953">
                  <a:extLst>
                    <a:ext uri="{9D8B030D-6E8A-4147-A177-3AD203B41FA5}">
                      <a16:colId xmlns:a16="http://schemas.microsoft.com/office/drawing/2014/main" val="3377242145"/>
                    </a:ext>
                  </a:extLst>
                </a:gridCol>
                <a:gridCol w="3661306">
                  <a:extLst>
                    <a:ext uri="{9D8B030D-6E8A-4147-A177-3AD203B41FA5}">
                      <a16:colId xmlns:a16="http://schemas.microsoft.com/office/drawing/2014/main" val="2948771389"/>
                    </a:ext>
                  </a:extLst>
                </a:gridCol>
                <a:gridCol w="3680991">
                  <a:extLst>
                    <a:ext uri="{9D8B030D-6E8A-4147-A177-3AD203B41FA5}">
                      <a16:colId xmlns:a16="http://schemas.microsoft.com/office/drawing/2014/main" val="1162306911"/>
                    </a:ext>
                  </a:extLst>
                </a:gridCol>
              </a:tblGrid>
              <a:tr h="0">
                <a:tc>
                  <a:txBody>
                    <a:bodyPr/>
                    <a:lstStyle/>
                    <a:p>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mpd="sng">
                      <a:noFill/>
                    </a:lnL>
                    <a:lnR w="12700" cap="flat" cmpd="sng" algn="ctr">
                      <a:solidFill>
                        <a:schemeClr val="accent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noFill/>
                  </a:tcPr>
                </a:tc>
                <a:tc>
                  <a:txBody>
                    <a:bodyPr/>
                    <a:lstStyle/>
                    <a:p>
                      <a:pPr algn="ctr"/>
                      <a:r>
                        <a:rPr lang="en-US" altLang="ja-JP" sz="1050" dirty="0">
                          <a:latin typeface="Meiryo UI" panose="020B0604030504040204" pitchFamily="34" charset="-128"/>
                          <a:ea typeface="Meiryo UI" panose="020B0604030504040204" pitchFamily="34" charset="-128"/>
                          <a:cs typeface="Meiryo UI" panose="020B0604030504040204" pitchFamily="34" charset="-128"/>
                        </a:rPr>
                        <a:t>2020</a:t>
                      </a:r>
                      <a:r>
                        <a:rPr lang="ja-JP" altLang="en-US" sz="1050">
                          <a:latin typeface="Meiryo UI" panose="020B0604030504040204" pitchFamily="34" charset="-128"/>
                          <a:ea typeface="Meiryo UI" panose="020B0604030504040204" pitchFamily="34" charset="-128"/>
                          <a:cs typeface="Meiryo UI" panose="020B0604030504040204" pitchFamily="34" charset="-128"/>
                        </a:rPr>
                        <a:t>年要件</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ja-JP" altLang="en-US" sz="1050" dirty="0">
                          <a:latin typeface="Meiryo UI" panose="020B0604030504040204" pitchFamily="34" charset="-128"/>
                          <a:ea typeface="Meiryo UI" panose="020B0604030504040204" pitchFamily="34" charset="-128"/>
                          <a:cs typeface="Meiryo UI" panose="020B0604030504040204" pitchFamily="34" charset="-128"/>
                        </a:rPr>
                        <a:t>テクノロジー</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618117038"/>
                  </a:ext>
                </a:extLst>
              </a:tr>
              <a:tr h="70891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可用性</a:t>
                      </a:r>
                    </a:p>
                  </a:txBody>
                  <a:tcPr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l"/>
                      <a:r>
                        <a:rPr lang="en-US" altLang="ja-JP" sz="1050" dirty="0">
                          <a:latin typeface="Meiryo UI" panose="020B0604030504040204" pitchFamily="34" charset="-128"/>
                          <a:ea typeface="Meiryo UI" panose="020B0604030504040204" pitchFamily="34" charset="-128"/>
                          <a:cs typeface="Meiryo UI" panose="020B0604030504040204" pitchFamily="34" charset="-128"/>
                        </a:rPr>
                        <a:t>3AZ</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化により、複数</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AZ</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の災害に対応する。必要に応じてマルチリージョン</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大阪災対サイト</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を検討する。</a:t>
                      </a:r>
                      <a:endParaRPr kumimoji="1" lang="ja-JP" altLang="en-US" sz="1050" dirty="0">
                        <a:latin typeface="Meiryo UI" panose="020B0604030504040204" pitchFamily="34" charset="-128"/>
                        <a:ea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US" sz="1050" dirty="0">
                          <a:latin typeface="Meiryo UI" panose="020B0604030504040204" pitchFamily="34" charset="-128"/>
                          <a:ea typeface="Meiryo UI" panose="020B0604030504040204" pitchFamily="34" charset="-128"/>
                          <a:cs typeface="Meiryo UI" panose="020B0604030504040204" pitchFamily="34" charset="-128"/>
                        </a:rPr>
                        <a:t>Availability Zone</a:t>
                      </a: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225307615"/>
                  </a:ext>
                </a:extLst>
              </a:tr>
              <a:tr h="98460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拡張性</a:t>
                      </a:r>
                    </a:p>
                  </a:txBody>
                  <a:tcPr anchor="ctr">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050" dirty="0">
                          <a:latin typeface="Meiryo UI" panose="020B0604030504040204" pitchFamily="34" charset="-128"/>
                          <a:ea typeface="Meiryo UI" panose="020B0604030504040204" pitchFamily="34" charset="-128"/>
                          <a:cs typeface="Meiryo UI" panose="020B0604030504040204" pitchFamily="34" charset="-128"/>
                        </a:rPr>
                        <a:t>EC2</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インスタンスで稼働するシステムの</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EKS</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移行を検討し、リソースの効率的な使用に対応する。</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050" dirty="0">
                          <a:latin typeface="Meiryo UI" panose="020B0604030504040204" pitchFamily="34" charset="-128"/>
                          <a:ea typeface="Meiryo UI" panose="020B0604030504040204" pitchFamily="34" charset="-128"/>
                          <a:cs typeface="Meiryo UI" panose="020B0604030504040204" pitchFamily="34" charset="-128"/>
                        </a:rPr>
                        <a:t>EC2</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に残るアプリケーション（</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Translator</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など）については、</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EC2</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のオートスケールを検討。</a:t>
                      </a:r>
                    </a:p>
                    <a:p>
                      <a:pPr lvl="0" algn="l">
                        <a:lnSpc>
                          <a:spcPct val="100000"/>
                        </a:lnSpc>
                        <a:spcBef>
                          <a:spcPts val="0"/>
                        </a:spcBef>
                        <a:spcAft>
                          <a:spcPts val="0"/>
                        </a:spcAft>
                        <a:buNone/>
                      </a:pPr>
                      <a:r>
                        <a:rPr lang="ja-JP" sz="1050" b="0" i="0" u="none" strike="noStrike" noProof="0" dirty="0">
                          <a:latin typeface="Meiryo UI" panose="020B0604030504040204" pitchFamily="34" charset="-128"/>
                          <a:ea typeface="Meiryo UI" panose="020B0604030504040204" pitchFamily="34" charset="-128"/>
                        </a:rPr>
                        <a:t>アプリケーションは</a:t>
                      </a:r>
                      <a:r>
                        <a:rPr lang="ja-JP" altLang="en-US" sz="1050" b="0" i="0" u="none" strike="noStrike" noProof="0" dirty="0">
                          <a:latin typeface="Meiryo UI" panose="020B0604030504040204" pitchFamily="34" charset="-128"/>
                          <a:ea typeface="Meiryo UI" panose="020B0604030504040204" pitchFamily="34" charset="-128"/>
                        </a:rPr>
                        <a:t>できるだけ</a:t>
                      </a:r>
                      <a:r>
                        <a:rPr lang="ja-JP" sz="1050" b="0" i="0" u="none" strike="noStrike" noProof="0" dirty="0">
                          <a:latin typeface="Meiryo UI" panose="020B0604030504040204" pitchFamily="34" charset="-128"/>
                          <a:ea typeface="Meiryo UI" panose="020B0604030504040204" pitchFamily="34" charset="-128"/>
                        </a:rPr>
                        <a:t>コンテナ化し、ミドルウェア機能はサービス化し、</a:t>
                      </a:r>
                      <a:r>
                        <a:rPr lang="en-US" altLang="ja-JP" sz="1050" b="0" i="0" u="none" strike="noStrike" noProof="0" dirty="0">
                          <a:latin typeface="Meiryo UI" panose="020B0604030504040204" pitchFamily="34" charset="-128"/>
                          <a:ea typeface="Meiryo UI" panose="020B0604030504040204" pitchFamily="34" charset="-128"/>
                        </a:rPr>
                        <a:t>API</a:t>
                      </a:r>
                      <a:r>
                        <a:rPr lang="ja-JP" sz="1050" b="0" i="0" u="none" strike="noStrike" noProof="0" dirty="0">
                          <a:latin typeface="Meiryo UI" panose="020B0604030504040204" pitchFamily="34" charset="-128"/>
                          <a:ea typeface="Meiryo UI" panose="020B0604030504040204" pitchFamily="34" charset="-128"/>
                        </a:rPr>
                        <a:t>での利用をする</a:t>
                      </a:r>
                      <a:r>
                        <a:rPr lang="ja-JP" altLang="en-US" sz="1050" b="0" i="0" u="none" strike="noStrike" noProof="0" dirty="0">
                          <a:latin typeface="Meiryo UI" panose="020B0604030504040204" pitchFamily="34" charset="-128"/>
                          <a:ea typeface="Meiryo UI" panose="020B0604030504040204" pitchFamily="34" charset="-128"/>
                        </a:rPr>
                        <a:t>。</a:t>
                      </a:r>
                      <a:r>
                        <a:rPr lang="ja-JP" sz="1050" b="0" i="0" u="none" strike="noStrike" noProof="0" dirty="0">
                          <a:latin typeface="Meiryo UI" panose="020B0604030504040204" pitchFamily="34" charset="-128"/>
                          <a:ea typeface="Meiryo UI" panose="020B0604030504040204" pitchFamily="34" charset="-128"/>
                        </a:rPr>
                        <a:t>インフラのコード化により、バージョンアップなど</a:t>
                      </a:r>
                      <a:r>
                        <a:rPr lang="ja-JP" altLang="en-US" sz="1050" b="0" i="0" u="none" strike="noStrike" noProof="0" dirty="0">
                          <a:latin typeface="Meiryo UI" panose="020B0604030504040204" pitchFamily="34" charset="-128"/>
                          <a:ea typeface="Meiryo UI" panose="020B0604030504040204" pitchFamily="34" charset="-128"/>
                        </a:rPr>
                        <a:t>の</a:t>
                      </a:r>
                      <a:r>
                        <a:rPr lang="ja-JP" sz="1050" b="0" i="0" u="none" strike="noStrike" noProof="0" dirty="0">
                          <a:latin typeface="Meiryo UI" panose="020B0604030504040204" pitchFamily="34" charset="-128"/>
                          <a:ea typeface="Meiryo UI" panose="020B0604030504040204" pitchFamily="34" charset="-128"/>
                        </a:rPr>
                        <a:t>メンテ性能を向上する。</a:t>
                      </a:r>
                      <a:endParaRPr lang="ja-JP" dirty="0">
                        <a:latin typeface="Meiryo UI" panose="020B0604030504040204" pitchFamily="34" charset="-128"/>
                        <a:ea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US" altLang="ja-JP" sz="1050" dirty="0">
                          <a:latin typeface="Meiryo UI" panose="020B0604030504040204" pitchFamily="34" charset="-128"/>
                          <a:ea typeface="Meiryo UI" panose="020B0604030504040204" pitchFamily="34" charset="-128"/>
                          <a:cs typeface="Meiryo UI" panose="020B0604030504040204" pitchFamily="34" charset="-128"/>
                        </a:rPr>
                        <a:t>Amazon EKS</a:t>
                      </a:r>
                    </a:p>
                    <a:p>
                      <a:pPr algn="l"/>
                      <a:r>
                        <a:rPr lang="en-US" altLang="ja-JP" sz="1050" dirty="0">
                          <a:latin typeface="Meiryo UI" panose="020B0604030504040204" pitchFamily="34" charset="-128"/>
                          <a:ea typeface="Meiryo UI" panose="020B0604030504040204" pitchFamily="34" charset="-128"/>
                          <a:cs typeface="Meiryo UI" panose="020B0604030504040204" pitchFamily="34" charset="-128"/>
                        </a:rPr>
                        <a:t>Amazon EC2 Auto Scaling</a:t>
                      </a:r>
                    </a:p>
                    <a:p>
                      <a:pPr lvl="0" algn="l">
                        <a:buNone/>
                      </a:pPr>
                      <a:r>
                        <a:rPr lang="en-US" altLang="ja-JP" sz="1050" dirty="0" err="1">
                          <a:latin typeface="Meiryo UI" panose="020B0604030504040204" pitchFamily="34" charset="-128"/>
                          <a:ea typeface="Meiryo UI" panose="020B0604030504040204" pitchFamily="34" charset="-128"/>
                          <a:cs typeface="Meiryo UI" panose="020B0604030504040204" pitchFamily="34" charset="-128"/>
                        </a:rPr>
                        <a:t>各種マネージドサービス</a:t>
                      </a:r>
                      <a:endParaRPr lang="en-US" altLang="ja-JP" sz="1050">
                        <a:latin typeface="Meiryo UI" panose="020B0604030504040204" pitchFamily="34" charset="-128"/>
                        <a:ea typeface="Meiryo UI" panose="020B0604030504040204" pitchFamily="34" charset="-128"/>
                        <a:cs typeface="Meiryo UI" panose="020B0604030504040204" pitchFamily="34" charset="-128"/>
                      </a:endParaRPr>
                    </a:p>
                    <a:p>
                      <a:pPr lvl="0" algn="l">
                        <a:buNone/>
                      </a:pPr>
                      <a:r>
                        <a:rPr lang="en-US" altLang="ja-JP" sz="1050" dirty="0">
                          <a:latin typeface="Meiryo UI" panose="020B0604030504040204" pitchFamily="34" charset="-128"/>
                          <a:ea typeface="Meiryo UI" panose="020B0604030504040204" pitchFamily="34" charset="-128"/>
                          <a:cs typeface="Meiryo UI" panose="020B0604030504040204" pitchFamily="34" charset="-128"/>
                        </a:rPr>
                        <a:t>Amazon API Gateway</a:t>
                      </a:r>
                    </a:p>
                    <a:p>
                      <a:pPr lvl="0" algn="l">
                        <a:buNone/>
                      </a:pPr>
                      <a:r>
                        <a:rPr lang="en-US" altLang="ja-JP" sz="1050" dirty="0">
                          <a:latin typeface="Meiryo UI" panose="020B0604030504040204" pitchFamily="34" charset="-128"/>
                          <a:ea typeface="Meiryo UI" panose="020B0604030504040204" pitchFamily="34" charset="-128"/>
                          <a:cs typeface="Meiryo UI" panose="020B0604030504040204" pitchFamily="34" charset="-128"/>
                        </a:rPr>
                        <a:t>Amazon CloudFormation</a:t>
                      </a: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818371459"/>
                  </a:ext>
                </a:extLst>
              </a:tr>
              <a:tr h="70891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運用性</a:t>
                      </a:r>
                    </a:p>
                  </a:txBody>
                  <a:tcPr anchor="ctr">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マネージドサービスで運用されていないサービスを移行し、監視・運用負荷をゼロに近づける。</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各種マネージドサービス</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algn="l"/>
                      <a:r>
                        <a:rPr lang="en-US" altLang="ja-JP" sz="1050" dirty="0">
                          <a:latin typeface="Meiryo UI" panose="020B0604030504040204" pitchFamily="34" charset="-128"/>
                          <a:ea typeface="Meiryo UI" panose="020B0604030504040204" pitchFamily="34" charset="-128"/>
                          <a:cs typeface="Meiryo UI" panose="020B0604030504040204" pitchFamily="34" charset="-128"/>
                        </a:rPr>
                        <a:t>Amazon</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 </a:t>
                      </a:r>
                      <a:r>
                        <a:rPr lang="en-US" altLang="ja-JP" sz="1050" dirty="0" err="1">
                          <a:latin typeface="Meiryo UI" panose="020B0604030504040204" pitchFamily="34" charset="-128"/>
                          <a:ea typeface="Meiryo UI" panose="020B0604030504040204" pitchFamily="34" charset="-128"/>
                          <a:cs typeface="Meiryo UI" panose="020B0604030504040204" pitchFamily="34" charset="-128"/>
                        </a:rPr>
                        <a:t>CloudWatch</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algn="l"/>
                      <a:r>
                        <a:rPr lang="en-US" sz="1050" dirty="0">
                          <a:latin typeface="Meiryo UI" panose="020B0604030504040204" pitchFamily="34" charset="-128"/>
                          <a:ea typeface="Meiryo UI" panose="020B0604030504040204" pitchFamily="34" charset="-128"/>
                          <a:cs typeface="Meiryo UI" panose="020B0604030504040204" pitchFamily="34" charset="-128"/>
                        </a:rPr>
                        <a:t>AWS Systems Manager</a:t>
                      </a: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155938551"/>
                  </a:ext>
                </a:extLst>
              </a:tr>
              <a:tr h="70891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05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セキュリティ</a:t>
                      </a:r>
                    </a:p>
                  </a:txBody>
                  <a:tcPr anchor="ctr">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l"/>
                      <a:r>
                        <a:rPr lang="ja-JP" altLang="en-US" sz="1050" dirty="0">
                          <a:latin typeface="Meiryo UI" panose="020B0604030504040204" pitchFamily="34" charset="-128"/>
                          <a:ea typeface="Meiryo UI" panose="020B0604030504040204" pitchFamily="34" charset="-128"/>
                          <a:cs typeface="Meiryo UI" panose="020B0604030504040204" pitchFamily="34" charset="-128"/>
                        </a:rPr>
                        <a:t>ゼロトラストネットワークの考え方を適用し、全トラフィックのログの取得や検査、不正トラフィックのブロックをし、</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OSS</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利用時の脆弱性混入などの対策を実施する。</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US" sz="1050" dirty="0">
                          <a:latin typeface="Meiryo UI" panose="020B0604030504040204" pitchFamily="34" charset="-128"/>
                          <a:ea typeface="Meiryo UI" panose="020B0604030504040204" pitchFamily="34" charset="-128"/>
                          <a:cs typeface="Meiryo UI" panose="020B0604030504040204" pitchFamily="34" charset="-128"/>
                        </a:rPr>
                        <a:t>Amazon </a:t>
                      </a:r>
                      <a:r>
                        <a:rPr lang="en-US" sz="1050" dirty="0" err="1">
                          <a:latin typeface="Meiryo UI" panose="020B0604030504040204" pitchFamily="34" charset="-128"/>
                          <a:ea typeface="Meiryo UI" panose="020B0604030504040204" pitchFamily="34" charset="-128"/>
                          <a:cs typeface="Meiryo UI" panose="020B0604030504040204" pitchFamily="34" charset="-128"/>
                        </a:rPr>
                        <a:t>CloudWatch</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p>
                      <a:pPr algn="l"/>
                      <a:r>
                        <a:rPr lang="en-US" sz="1050" dirty="0">
                          <a:latin typeface="Meiryo UI" panose="020B0604030504040204" pitchFamily="34" charset="-128"/>
                          <a:ea typeface="Meiryo UI" panose="020B0604030504040204" pitchFamily="34" charset="-128"/>
                          <a:cs typeface="Meiryo UI" panose="020B0604030504040204" pitchFamily="34" charset="-128"/>
                        </a:rPr>
                        <a:t>Amazon Inspector</a:t>
                      </a:r>
                    </a:p>
                    <a:p>
                      <a:pPr algn="l"/>
                      <a:r>
                        <a:rPr lang="en-US" altLang="ja-JP" sz="1050" dirty="0">
                          <a:latin typeface="Meiryo UI" panose="020B0604030504040204" pitchFamily="34" charset="-128"/>
                          <a:ea typeface="Meiryo UI" panose="020B0604030504040204" pitchFamily="34" charset="-128"/>
                          <a:cs typeface="Meiryo UI" panose="020B0604030504040204" pitchFamily="34" charset="-128"/>
                        </a:rPr>
                        <a:t>Amazon</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 </a:t>
                      </a:r>
                      <a:r>
                        <a:rPr lang="en-US" altLang="ja-JP" sz="1050" dirty="0">
                          <a:latin typeface="Meiryo UI" panose="020B0604030504040204" pitchFamily="34" charset="-128"/>
                          <a:ea typeface="Meiryo UI" panose="020B0604030504040204" pitchFamily="34" charset="-128"/>
                          <a:cs typeface="Meiryo UI" panose="020B0604030504040204" pitchFamily="34" charset="-128"/>
                        </a:rPr>
                        <a:t>ECR(</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コンテナイメージスキャン</a:t>
                      </a:r>
                      <a:r>
                        <a:rPr lang="en-US" altLang="ja-JP" sz="1050">
                          <a:latin typeface="Meiryo UI" panose="020B0604030504040204" pitchFamily="34" charset="-128"/>
                          <a:ea typeface="Meiryo UI" panose="020B0604030504040204" pitchFamily="34" charset="-128"/>
                          <a:cs typeface="Meiryo UI" panose="020B0604030504040204" pitchFamily="34" charset="-128"/>
                        </a:rPr>
                        <a:t>)</a:t>
                      </a:r>
                      <a:endParaRPr lang="en-US" sz="1050" dirty="0">
                        <a:latin typeface="Meiryo UI" panose="020B0604030504040204" pitchFamily="34" charset="-128"/>
                        <a:ea typeface="Meiryo UI" panose="020B0604030504040204" pitchFamily="34" charset="-128"/>
                        <a:cs typeface="Meiryo UI" panose="020B0604030504040204" pitchFamily="34" charset="-128"/>
                      </a:endParaRP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008447300"/>
                  </a:ext>
                </a:extLst>
              </a:tr>
            </a:tbl>
          </a:graphicData>
        </a:graphic>
      </p:graphicFrame>
      <p:sp>
        <p:nvSpPr>
          <p:cNvPr id="5" name="Title 1"/>
          <p:cNvSpPr txBox="1">
            <a:spLocks/>
          </p:cNvSpPr>
          <p:nvPr/>
        </p:nvSpPr>
        <p:spPr>
          <a:xfrm>
            <a:off x="231390" y="27924"/>
            <a:ext cx="8723312" cy="3332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sz="1800" b="1" dirty="0">
                <a:solidFill>
                  <a:srgbClr val="007DC3"/>
                </a:solidFill>
                <a:latin typeface="Meiryo UI" panose="020B0604030504040204" pitchFamily="50" charset="-128"/>
                <a:ea typeface="Meiryo UI" panose="020B0604030504040204" pitchFamily="50" charset="-128"/>
              </a:rPr>
              <a:t>インフラストラクチャの将来像に向けた</a:t>
            </a:r>
            <a:r>
              <a:rPr lang="en-US" altLang="ja-JP" sz="1800" b="1" dirty="0">
                <a:solidFill>
                  <a:srgbClr val="007DC3"/>
                </a:solidFill>
                <a:latin typeface="Meiryo UI" panose="020B0604030504040204" pitchFamily="50" charset="-128"/>
                <a:ea typeface="Meiryo UI" panose="020B0604030504040204" pitchFamily="50" charset="-128"/>
              </a:rPr>
              <a:t>AWS</a:t>
            </a:r>
            <a:r>
              <a:rPr lang="ja-JP" altLang="en-US" sz="1800" b="1" dirty="0">
                <a:solidFill>
                  <a:srgbClr val="007DC3"/>
                </a:solidFill>
                <a:latin typeface="Meiryo UI" panose="020B0604030504040204" pitchFamily="50" charset="-128"/>
                <a:ea typeface="Meiryo UI" panose="020B0604030504040204" pitchFamily="50" charset="-128"/>
              </a:rPr>
              <a:t>のサービス選択（非機能）</a:t>
            </a:r>
            <a:endParaRPr lang="ja-JP" altLang="en-US" sz="1800" b="1" dirty="0">
              <a:solidFill>
                <a:srgbClr val="0070C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6431439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Thank You</a:t>
            </a:r>
            <a:endParaRPr lang="en-US" dirty="0"/>
          </a:p>
        </p:txBody>
      </p:sp>
      <p:pic>
        <p:nvPicPr>
          <p:cNvPr id="4" name="Picture Placeholder 3"/>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9560" t="-20703" r="14456" b="20703"/>
          <a:stretch/>
        </p:blipFill>
        <p:spPr>
          <a:xfrm>
            <a:off x="0" y="141288"/>
            <a:ext cx="5075238" cy="4116387"/>
          </a:xfrm>
          <a:prstGeom prst="roundRect">
            <a:avLst>
              <a:gd name="adj" fmla="val 5406"/>
            </a:avLst>
          </a:prstGeom>
        </p:spPr>
      </p:pic>
    </p:spTree>
    <p:extLst>
      <p:ext uri="{BB962C8B-B14F-4D97-AF65-F5344CB8AC3E}">
        <p14:creationId xmlns:p14="http://schemas.microsoft.com/office/powerpoint/2010/main" val="34764375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231390" y="27924"/>
            <a:ext cx="8723312" cy="3332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sz="1800" b="1" dirty="0">
                <a:solidFill>
                  <a:srgbClr val="0070C0"/>
                </a:solidFill>
                <a:latin typeface="Meiryo UI" panose="020B0604030504040204" pitchFamily="34" charset="-128"/>
                <a:ea typeface="Meiryo UI" panose="020B0604030504040204" pitchFamily="34" charset="-128"/>
              </a:rPr>
              <a:t>設計ポータルアーキテクチャ</a:t>
            </a:r>
          </a:p>
        </p:txBody>
      </p:sp>
      <p:sp>
        <p:nvSpPr>
          <p:cNvPr id="7" name="Rectangle 6">
            <a:extLst>
              <a:ext uri="{FF2B5EF4-FFF2-40B4-BE49-F238E27FC236}">
                <a16:creationId xmlns:a16="http://schemas.microsoft.com/office/drawing/2014/main" id="{C9CDBDE1-18D5-48D2-A64D-4DF6FEA12630}"/>
              </a:ext>
            </a:extLst>
          </p:cNvPr>
          <p:cNvSpPr/>
          <p:nvPr/>
        </p:nvSpPr>
        <p:spPr>
          <a:xfrm>
            <a:off x="79391" y="1062363"/>
            <a:ext cx="7627857" cy="3351863"/>
          </a:xfrm>
          <a:prstGeom prst="rect">
            <a:avLst/>
          </a:prstGeom>
          <a:solidFill>
            <a:schemeClr val="accent4">
              <a:lumMod val="40000"/>
              <a:lumOff val="6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900" tIns="68580" rIns="68580" bIns="34290" numCol="1" spcCol="0" rtlCol="0" fromWordArt="0" anchor="t" anchorCtr="0" forceAA="0" compatLnSpc="1">
            <a:prstTxWarp prst="textNoShape">
              <a:avLst/>
            </a:prstTxWarp>
            <a:noAutofit/>
          </a:bodyPr>
          <a:lstStyle/>
          <a:p>
            <a:pPr algn="l"/>
            <a:endParaRPr lang="en-US" sz="825" dirty="0">
              <a:solidFill>
                <a:sysClr val="windowText" lastClr="000000"/>
              </a:solidFill>
              <a:latin typeface="Meiryo UI" panose="020B0604030504040204" pitchFamily="34" charset="-128"/>
              <a:ea typeface="Meiryo UI" panose="020B0604030504040204" pitchFamily="34" charset="-128"/>
            </a:endParaRPr>
          </a:p>
        </p:txBody>
      </p:sp>
      <p:sp>
        <p:nvSpPr>
          <p:cNvPr id="8" name="Rectangle: Rounded Corners 214">
            <a:extLst>
              <a:ext uri="{FF2B5EF4-FFF2-40B4-BE49-F238E27FC236}">
                <a16:creationId xmlns:a16="http://schemas.microsoft.com/office/drawing/2014/main" id="{7C31F14C-F0EC-457E-BB3D-D89A1A2DE4E7}"/>
              </a:ext>
            </a:extLst>
          </p:cNvPr>
          <p:cNvSpPr/>
          <p:nvPr/>
        </p:nvSpPr>
        <p:spPr>
          <a:xfrm>
            <a:off x="3974680" y="301325"/>
            <a:ext cx="906734" cy="720513"/>
          </a:xfrm>
          <a:prstGeom prst="roundRect">
            <a:avLst/>
          </a:prstGeom>
          <a:ln w="95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latin typeface="Meiryo UI" panose="020B0604030504040204" pitchFamily="34" charset="-128"/>
              <a:ea typeface="Meiryo UI" panose="020B0604030504040204" pitchFamily="34" charset="-128"/>
            </a:endParaRPr>
          </a:p>
        </p:txBody>
      </p:sp>
      <p:sp>
        <p:nvSpPr>
          <p:cNvPr id="10" name="Rectangle 9">
            <a:extLst>
              <a:ext uri="{FF2B5EF4-FFF2-40B4-BE49-F238E27FC236}">
                <a16:creationId xmlns:a16="http://schemas.microsoft.com/office/drawing/2014/main" id="{66EB50A6-986A-43ED-951C-EA2581609B34}"/>
              </a:ext>
            </a:extLst>
          </p:cNvPr>
          <p:cNvSpPr/>
          <p:nvPr/>
        </p:nvSpPr>
        <p:spPr>
          <a:xfrm>
            <a:off x="1666227" y="1451564"/>
            <a:ext cx="5141383" cy="21783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3746" tIns="34290" rIns="68580" bIns="34290" numCol="1" spcCol="0" rtlCol="0" fromWordArt="0" anchor="t" anchorCtr="0" forceAA="0" compatLnSpc="1">
            <a:prstTxWarp prst="textNoShape">
              <a:avLst/>
            </a:prstTxWarp>
            <a:noAutofit/>
          </a:bodyPr>
          <a:lstStyle/>
          <a:p>
            <a:endParaRPr lang="en-US" sz="675" dirty="0">
              <a:solidFill>
                <a:schemeClr val="accent3"/>
              </a:solidFill>
              <a:latin typeface="Meiryo UI" panose="020B0604030504040204" pitchFamily="34" charset="-128"/>
              <a:ea typeface="Meiryo UI" panose="020B0604030504040204" pitchFamily="34" charset="-128"/>
            </a:endParaRPr>
          </a:p>
        </p:txBody>
      </p:sp>
      <p:sp>
        <p:nvSpPr>
          <p:cNvPr id="11" name="Rectangle 10">
            <a:extLst>
              <a:ext uri="{FF2B5EF4-FFF2-40B4-BE49-F238E27FC236}">
                <a16:creationId xmlns:a16="http://schemas.microsoft.com/office/drawing/2014/main" id="{C9CDBDE1-18D5-48D2-A64D-4DF6FEA12630}"/>
              </a:ext>
            </a:extLst>
          </p:cNvPr>
          <p:cNvSpPr/>
          <p:nvPr/>
        </p:nvSpPr>
        <p:spPr>
          <a:xfrm>
            <a:off x="176870" y="1116895"/>
            <a:ext cx="7566266" cy="2495001"/>
          </a:xfrm>
          <a:prstGeom prst="rect">
            <a:avLst/>
          </a:prstGeom>
          <a:solidFill>
            <a:schemeClr val="accent5">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900" tIns="68580" rIns="68580" bIns="34290" numCol="1" spcCol="0" rtlCol="0" fromWordArt="0" anchor="t" anchorCtr="0" forceAA="0" compatLnSpc="1">
            <a:prstTxWarp prst="textNoShape">
              <a:avLst/>
            </a:prstTxWarp>
            <a:noAutofit/>
          </a:bodyPr>
          <a:lstStyle/>
          <a:p>
            <a:pPr algn="l"/>
            <a:endParaRPr lang="en-US" sz="825" dirty="0">
              <a:solidFill>
                <a:sysClr val="windowText" lastClr="000000"/>
              </a:solidFill>
              <a:latin typeface="Meiryo UI" panose="020B0604030504040204" pitchFamily="34" charset="-128"/>
              <a:ea typeface="Meiryo UI" panose="020B0604030504040204" pitchFamily="34" charset="-128"/>
            </a:endParaRPr>
          </a:p>
        </p:txBody>
      </p:sp>
      <p:sp>
        <p:nvSpPr>
          <p:cNvPr id="12" name="Rounded Rectangle 3">
            <a:extLst>
              <a:ext uri="{FF2B5EF4-FFF2-40B4-BE49-F238E27FC236}">
                <a16:creationId xmlns:a16="http://schemas.microsoft.com/office/drawing/2014/main" id="{13369CBC-93C8-4792-8F40-E0D244EDCF51}"/>
              </a:ext>
            </a:extLst>
          </p:cNvPr>
          <p:cNvSpPr/>
          <p:nvPr/>
        </p:nvSpPr>
        <p:spPr>
          <a:xfrm>
            <a:off x="1249784" y="1458832"/>
            <a:ext cx="6454978" cy="2213813"/>
          </a:xfrm>
          <a:prstGeom prst="roundRect">
            <a:avLst>
              <a:gd name="adj" fmla="val 0"/>
            </a:avLst>
          </a:prstGeom>
          <a:noFill/>
          <a:ln w="6350">
            <a:solidFill>
              <a:srgbClr val="00990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solidFill>
                <a:schemeClr val="tx1"/>
              </a:solidFill>
              <a:latin typeface="Meiryo UI" panose="020B0604030504040204" pitchFamily="34" charset="-128"/>
              <a:ea typeface="Meiryo UI" panose="020B0604030504040204" pitchFamily="34" charset="-128"/>
              <a:cs typeface="Arial"/>
            </a:endParaRPr>
          </a:p>
        </p:txBody>
      </p:sp>
      <p:sp>
        <p:nvSpPr>
          <p:cNvPr id="13" name="Rectangle 12">
            <a:extLst>
              <a:ext uri="{FF2B5EF4-FFF2-40B4-BE49-F238E27FC236}">
                <a16:creationId xmlns:a16="http://schemas.microsoft.com/office/drawing/2014/main" id="{06481B37-1E4D-42A6-B9B9-E9E06940103F}"/>
              </a:ext>
            </a:extLst>
          </p:cNvPr>
          <p:cNvSpPr/>
          <p:nvPr/>
        </p:nvSpPr>
        <p:spPr>
          <a:xfrm>
            <a:off x="4490287" y="1402187"/>
            <a:ext cx="2422298" cy="3119912"/>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lgn="ctr"/>
            <a:r>
              <a:rPr lang="en-US" sz="825" b="1" dirty="0">
                <a:solidFill>
                  <a:schemeClr val="tx1"/>
                </a:solidFill>
                <a:latin typeface="Meiryo UI" panose="020B0604030504040204" pitchFamily="34" charset="-128"/>
                <a:ea typeface="Meiryo UI" panose="020B0604030504040204" pitchFamily="34" charset="-128"/>
              </a:rPr>
              <a:t>Availability Zone 2</a:t>
            </a:r>
          </a:p>
        </p:txBody>
      </p:sp>
      <p:cxnSp>
        <p:nvCxnSpPr>
          <p:cNvPr id="14" name="Connector: Elbow 69">
            <a:extLst>
              <a:ext uri="{FF2B5EF4-FFF2-40B4-BE49-F238E27FC236}">
                <a16:creationId xmlns:a16="http://schemas.microsoft.com/office/drawing/2014/main" id="{B32E8D3E-0C94-41BB-8D2D-1C91C1EA0A0D}"/>
              </a:ext>
            </a:extLst>
          </p:cNvPr>
          <p:cNvCxnSpPr>
            <a:cxnSpLocks/>
          </p:cNvCxnSpPr>
          <p:nvPr/>
        </p:nvCxnSpPr>
        <p:spPr>
          <a:xfrm rot="10800000">
            <a:off x="5641938" y="3344647"/>
            <a:ext cx="1574797" cy="496550"/>
          </a:xfrm>
          <a:prstGeom prst="bentConnector3">
            <a:avLst>
              <a:gd name="adj1" fmla="val 1280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8DC5C4B-0C39-4872-8184-546A45A9D26E}"/>
              </a:ext>
            </a:extLst>
          </p:cNvPr>
          <p:cNvSpPr/>
          <p:nvPr/>
        </p:nvSpPr>
        <p:spPr>
          <a:xfrm>
            <a:off x="1288284" y="1392109"/>
            <a:ext cx="2723003" cy="312999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lgn="ctr"/>
            <a:r>
              <a:rPr lang="en-US" sz="825" b="1" dirty="0">
                <a:solidFill>
                  <a:schemeClr val="tx1"/>
                </a:solidFill>
                <a:latin typeface="Meiryo UI" panose="020B0604030504040204" pitchFamily="34" charset="-128"/>
                <a:ea typeface="Meiryo UI" panose="020B0604030504040204" pitchFamily="34" charset="-128"/>
              </a:rPr>
              <a:t>Availability Zone 1</a:t>
            </a:r>
          </a:p>
        </p:txBody>
      </p:sp>
      <p:grpSp>
        <p:nvGrpSpPr>
          <p:cNvPr id="16" name="Group 15">
            <a:extLst>
              <a:ext uri="{FF2B5EF4-FFF2-40B4-BE49-F238E27FC236}">
                <a16:creationId xmlns:a16="http://schemas.microsoft.com/office/drawing/2014/main" id="{7AFDFD98-4A9F-4E89-A111-60522B43ABD5}"/>
              </a:ext>
            </a:extLst>
          </p:cNvPr>
          <p:cNvGrpSpPr/>
          <p:nvPr/>
        </p:nvGrpSpPr>
        <p:grpSpPr>
          <a:xfrm>
            <a:off x="3825909" y="1777956"/>
            <a:ext cx="803623" cy="498024"/>
            <a:chOff x="4877642" y="488001"/>
            <a:chExt cx="1351021" cy="1123137"/>
          </a:xfrm>
        </p:grpSpPr>
        <p:sp>
          <p:nvSpPr>
            <p:cNvPr id="17" name="TextBox 16">
              <a:extLst>
                <a:ext uri="{FF2B5EF4-FFF2-40B4-BE49-F238E27FC236}">
                  <a16:creationId xmlns:a16="http://schemas.microsoft.com/office/drawing/2014/main" id="{31D690FB-8128-479A-827B-6D2CD8FDE2B8}"/>
                </a:ext>
              </a:extLst>
            </p:cNvPr>
            <p:cNvSpPr txBox="1"/>
            <p:nvPr/>
          </p:nvSpPr>
          <p:spPr>
            <a:xfrm>
              <a:off x="4877642" y="934397"/>
              <a:ext cx="1351021" cy="676741"/>
            </a:xfrm>
            <a:prstGeom prst="rect">
              <a:avLst/>
            </a:prstGeom>
            <a:noFill/>
          </p:spPr>
          <p:txBody>
            <a:bodyPr wrap="square" rtlCol="0">
              <a:spAutoFit/>
            </a:bodyPr>
            <a:lstStyle/>
            <a:p>
              <a:pPr algn="ctr"/>
              <a:r>
                <a:rPr lang="en-US" sz="675" dirty="0">
                  <a:latin typeface="Meiryo UI" panose="020B0604030504040204" pitchFamily="34" charset="-128"/>
                  <a:ea typeface="Meiryo UI" panose="020B0604030504040204" pitchFamily="34" charset="-128"/>
                </a:rPr>
                <a:t>Application </a:t>
              </a:r>
            </a:p>
            <a:p>
              <a:pPr algn="ctr"/>
              <a:r>
                <a:rPr lang="en-US" sz="675" dirty="0">
                  <a:latin typeface="Meiryo UI" panose="020B0604030504040204" pitchFamily="34" charset="-128"/>
                  <a:ea typeface="Meiryo UI" panose="020B0604030504040204" pitchFamily="34" charset="-128"/>
                </a:rPr>
                <a:t>Load Balancer</a:t>
              </a:r>
            </a:p>
          </p:txBody>
        </p:sp>
        <p:pic>
          <p:nvPicPr>
            <p:cNvPr id="18" name="Graphic 206">
              <a:extLst>
                <a:ext uri="{FF2B5EF4-FFF2-40B4-BE49-F238E27FC236}">
                  <a16:creationId xmlns:a16="http://schemas.microsoft.com/office/drawing/2014/main" id="{5B5F59EE-050A-4435-815A-E0656A4605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9457" y="488001"/>
              <a:ext cx="469900" cy="469900"/>
            </a:xfrm>
            <a:prstGeom prst="rect">
              <a:avLst/>
            </a:prstGeom>
          </p:spPr>
        </p:pic>
      </p:grpSp>
      <p:sp>
        <p:nvSpPr>
          <p:cNvPr id="19" name="Rectangle: Rounded Corners 16">
            <a:extLst>
              <a:ext uri="{FF2B5EF4-FFF2-40B4-BE49-F238E27FC236}">
                <a16:creationId xmlns:a16="http://schemas.microsoft.com/office/drawing/2014/main" id="{A7B5C59E-990C-4B39-B02B-B2FE9227546B}"/>
              </a:ext>
            </a:extLst>
          </p:cNvPr>
          <p:cNvSpPr/>
          <p:nvPr/>
        </p:nvSpPr>
        <p:spPr>
          <a:xfrm>
            <a:off x="4995264" y="191223"/>
            <a:ext cx="2694616" cy="838532"/>
          </a:xfrm>
          <a:prstGeom prst="roundRect">
            <a:avLst/>
          </a:prstGeom>
          <a:ln w="95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latin typeface="Meiryo UI" panose="020B0604030504040204" pitchFamily="34" charset="-128"/>
              <a:ea typeface="Meiryo UI" panose="020B0604030504040204" pitchFamily="34" charset="-128"/>
            </a:endParaRPr>
          </a:p>
        </p:txBody>
      </p:sp>
      <p:sp>
        <p:nvSpPr>
          <p:cNvPr id="20" name="TextBox 19">
            <a:extLst>
              <a:ext uri="{FF2B5EF4-FFF2-40B4-BE49-F238E27FC236}">
                <a16:creationId xmlns:a16="http://schemas.microsoft.com/office/drawing/2014/main" id="{D5427C40-E7D7-4A80-92F6-8C83758B890C}"/>
              </a:ext>
            </a:extLst>
          </p:cNvPr>
          <p:cNvSpPr txBox="1"/>
          <p:nvPr/>
        </p:nvSpPr>
        <p:spPr>
          <a:xfrm>
            <a:off x="4956436" y="184446"/>
            <a:ext cx="2712890" cy="213585"/>
          </a:xfrm>
          <a:prstGeom prst="rect">
            <a:avLst/>
          </a:prstGeom>
          <a:noFill/>
        </p:spPr>
        <p:txBody>
          <a:bodyPr wrap="square" rtlCol="0">
            <a:spAutoFit/>
          </a:bodyPr>
          <a:lstStyle/>
          <a:p>
            <a:pPr algn="ctr"/>
            <a:r>
              <a:rPr lang="en-US" sz="788" b="1" dirty="0" err="1">
                <a:latin typeface="Meiryo UI" panose="020B0604030504040204" pitchFamily="34" charset="-128"/>
                <a:ea typeface="Meiryo UI" panose="020B0604030504040204" pitchFamily="34" charset="-128"/>
              </a:rPr>
              <a:t>Takenaka</a:t>
            </a:r>
            <a:r>
              <a:rPr lang="en-US" sz="788" b="1" dirty="0">
                <a:latin typeface="Meiryo UI" panose="020B0604030504040204" pitchFamily="34" charset="-128"/>
                <a:ea typeface="Meiryo UI" panose="020B0604030504040204" pitchFamily="34" charset="-128"/>
              </a:rPr>
              <a:t> On-Premise</a:t>
            </a:r>
          </a:p>
        </p:txBody>
      </p:sp>
      <p:grpSp>
        <p:nvGrpSpPr>
          <p:cNvPr id="21" name="Group 20">
            <a:extLst>
              <a:ext uri="{FF2B5EF4-FFF2-40B4-BE49-F238E27FC236}">
                <a16:creationId xmlns:a16="http://schemas.microsoft.com/office/drawing/2014/main" id="{4357053F-C4DB-439F-BD05-2DDDB8D0EADA}"/>
              </a:ext>
            </a:extLst>
          </p:cNvPr>
          <p:cNvGrpSpPr/>
          <p:nvPr/>
        </p:nvGrpSpPr>
        <p:grpSpPr>
          <a:xfrm>
            <a:off x="7235151" y="3690437"/>
            <a:ext cx="387055" cy="435861"/>
            <a:chOff x="10357927" y="5521153"/>
            <a:chExt cx="370071" cy="552863"/>
          </a:xfrm>
        </p:grpSpPr>
        <p:pic>
          <p:nvPicPr>
            <p:cNvPr id="22" name="Graphic 294">
              <a:extLst>
                <a:ext uri="{FF2B5EF4-FFF2-40B4-BE49-F238E27FC236}">
                  <a16:creationId xmlns:a16="http://schemas.microsoft.com/office/drawing/2014/main" id="{7A04266F-F7F0-4760-A2E8-8EF4144358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92769" y="5521153"/>
              <a:ext cx="317173" cy="317174"/>
            </a:xfrm>
            <a:prstGeom prst="rect">
              <a:avLst/>
            </a:prstGeom>
          </p:spPr>
        </p:pic>
        <p:sp>
          <p:nvSpPr>
            <p:cNvPr id="23" name="TextBox 22">
              <a:extLst>
                <a:ext uri="{FF2B5EF4-FFF2-40B4-BE49-F238E27FC236}">
                  <a16:creationId xmlns:a16="http://schemas.microsoft.com/office/drawing/2014/main" id="{23C01884-92F1-4166-ACAB-2651C1044A3C}"/>
                </a:ext>
              </a:extLst>
            </p:cNvPr>
            <p:cNvSpPr txBox="1"/>
            <p:nvPr/>
          </p:nvSpPr>
          <p:spPr>
            <a:xfrm>
              <a:off x="10357927" y="5825138"/>
              <a:ext cx="370071" cy="248878"/>
            </a:xfrm>
            <a:prstGeom prst="rect">
              <a:avLst/>
            </a:prstGeom>
            <a:noFill/>
          </p:spPr>
          <p:txBody>
            <a:bodyPr wrap="square" rtlCol="0">
              <a:spAutoFit/>
            </a:bodyPr>
            <a:lstStyle/>
            <a:p>
              <a:pPr algn="ctr"/>
              <a:r>
                <a:rPr lang="en-US" sz="675" dirty="0">
                  <a:latin typeface="Meiryo UI" panose="020B0604030504040204" pitchFamily="34" charset="-128"/>
                  <a:ea typeface="Meiryo UI" panose="020B0604030504040204" pitchFamily="34" charset="-128"/>
                </a:rPr>
                <a:t>S3</a:t>
              </a:r>
            </a:p>
          </p:txBody>
        </p:sp>
      </p:grpSp>
      <p:grpSp>
        <p:nvGrpSpPr>
          <p:cNvPr id="24" name="Group 23">
            <a:extLst>
              <a:ext uri="{FF2B5EF4-FFF2-40B4-BE49-F238E27FC236}">
                <a16:creationId xmlns:a16="http://schemas.microsoft.com/office/drawing/2014/main" id="{5C7A8B68-A172-462B-AE2C-D40DFBF2DE85}"/>
              </a:ext>
            </a:extLst>
          </p:cNvPr>
          <p:cNvGrpSpPr/>
          <p:nvPr/>
        </p:nvGrpSpPr>
        <p:grpSpPr>
          <a:xfrm>
            <a:off x="7056009" y="1175902"/>
            <a:ext cx="723020" cy="562102"/>
            <a:chOff x="10446007" y="460890"/>
            <a:chExt cx="1132166" cy="880187"/>
          </a:xfrm>
        </p:grpSpPr>
        <p:sp>
          <p:nvSpPr>
            <p:cNvPr id="25" name="TextBox 24">
              <a:extLst>
                <a:ext uri="{FF2B5EF4-FFF2-40B4-BE49-F238E27FC236}">
                  <a16:creationId xmlns:a16="http://schemas.microsoft.com/office/drawing/2014/main" id="{148AB302-6D13-4B95-858F-E4AB02E60833}"/>
                </a:ext>
              </a:extLst>
            </p:cNvPr>
            <p:cNvSpPr txBox="1"/>
            <p:nvPr/>
          </p:nvSpPr>
          <p:spPr>
            <a:xfrm>
              <a:off x="10446007" y="871183"/>
              <a:ext cx="1132166" cy="469894"/>
            </a:xfrm>
            <a:prstGeom prst="rect">
              <a:avLst/>
            </a:prstGeom>
            <a:noFill/>
          </p:spPr>
          <p:txBody>
            <a:bodyPr wrap="square" rtlCol="0">
              <a:spAutoFit/>
            </a:bodyPr>
            <a:lstStyle/>
            <a:p>
              <a:pPr algn="ctr"/>
              <a:r>
                <a:rPr lang="en-US" sz="675" dirty="0">
                  <a:latin typeface="Meiryo UI" panose="020B0604030504040204" pitchFamily="34" charset="-128"/>
                  <a:ea typeface="Meiryo UI" panose="020B0604030504040204" pitchFamily="34" charset="-128"/>
                </a:rPr>
                <a:t>Amazon</a:t>
              </a:r>
            </a:p>
            <a:p>
              <a:pPr algn="ctr"/>
              <a:r>
                <a:rPr lang="en-US" sz="675" dirty="0">
                  <a:latin typeface="Meiryo UI" panose="020B0604030504040204" pitchFamily="34" charset="-128"/>
                  <a:ea typeface="Meiryo UI" panose="020B0604030504040204" pitchFamily="34" charset="-128"/>
                </a:rPr>
                <a:t> </a:t>
              </a:r>
              <a:r>
                <a:rPr lang="en-US" altLang="ja-JP" sz="675" dirty="0" err="1">
                  <a:latin typeface="Meiryo UI" panose="020B0604030504040204" pitchFamily="34" charset="-128"/>
                  <a:ea typeface="Meiryo UI" panose="020B0604030504040204" pitchFamily="34" charset="-128"/>
                </a:rPr>
                <a:t>C</a:t>
              </a:r>
              <a:r>
                <a:rPr lang="en-US" sz="675" dirty="0" err="1">
                  <a:latin typeface="Meiryo UI" panose="020B0604030504040204" pitchFamily="34" charset="-128"/>
                  <a:ea typeface="Meiryo UI" panose="020B0604030504040204" pitchFamily="34" charset="-128"/>
                </a:rPr>
                <a:t>loudWatch</a:t>
              </a:r>
              <a:endParaRPr lang="en-US" sz="675" dirty="0">
                <a:latin typeface="Meiryo UI" panose="020B0604030504040204" pitchFamily="34" charset="-128"/>
                <a:ea typeface="Meiryo UI" panose="020B0604030504040204" pitchFamily="34" charset="-128"/>
              </a:endParaRPr>
            </a:p>
          </p:txBody>
        </p:sp>
        <p:pic>
          <p:nvPicPr>
            <p:cNvPr id="26" name="Graphic 96">
              <a:extLst>
                <a:ext uri="{FF2B5EF4-FFF2-40B4-BE49-F238E27FC236}">
                  <a16:creationId xmlns:a16="http://schemas.microsoft.com/office/drawing/2014/main" id="{97C66911-3C48-41B4-8DF6-876AC596F1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98570" y="460890"/>
              <a:ext cx="410290" cy="410290"/>
            </a:xfrm>
            <a:prstGeom prst="rect">
              <a:avLst/>
            </a:prstGeom>
          </p:spPr>
        </p:pic>
      </p:grpSp>
      <p:sp>
        <p:nvSpPr>
          <p:cNvPr id="27" name="Rectangle 26">
            <a:extLst>
              <a:ext uri="{FF2B5EF4-FFF2-40B4-BE49-F238E27FC236}">
                <a16:creationId xmlns:a16="http://schemas.microsoft.com/office/drawing/2014/main" id="{542D342A-1424-4698-82F3-D2DF10A991BB}"/>
              </a:ext>
            </a:extLst>
          </p:cNvPr>
          <p:cNvSpPr/>
          <p:nvPr/>
        </p:nvSpPr>
        <p:spPr>
          <a:xfrm>
            <a:off x="1519006" y="1738432"/>
            <a:ext cx="5530514" cy="1258668"/>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34290" numCol="1" spcCol="0" rtlCol="0" fromWordArt="0" anchor="ctr" anchorCtr="0" forceAA="0" compatLnSpc="1">
            <a:prstTxWarp prst="textNoShape">
              <a:avLst/>
            </a:prstTxWarp>
            <a:noAutofit/>
          </a:bodyPr>
          <a:lstStyle/>
          <a:p>
            <a:pPr algn="ctr"/>
            <a:endParaRPr lang="en-US" sz="788" dirty="0">
              <a:solidFill>
                <a:srgbClr val="D86613"/>
              </a:solidFill>
              <a:latin typeface="Meiryo UI" panose="020B0604030504040204" pitchFamily="34" charset="-128"/>
              <a:ea typeface="Meiryo UI" panose="020B0604030504040204" pitchFamily="34" charset="-128"/>
            </a:endParaRPr>
          </a:p>
        </p:txBody>
      </p:sp>
      <p:sp>
        <p:nvSpPr>
          <p:cNvPr id="28" name="TextBox 27">
            <a:extLst>
              <a:ext uri="{FF2B5EF4-FFF2-40B4-BE49-F238E27FC236}">
                <a16:creationId xmlns:a16="http://schemas.microsoft.com/office/drawing/2014/main" id="{B71DBD92-B8C5-4C63-A8C0-BE11236F9055}"/>
              </a:ext>
            </a:extLst>
          </p:cNvPr>
          <p:cNvSpPr txBox="1"/>
          <p:nvPr/>
        </p:nvSpPr>
        <p:spPr>
          <a:xfrm>
            <a:off x="1801533" y="1765001"/>
            <a:ext cx="902593" cy="300082"/>
          </a:xfrm>
          <a:prstGeom prst="rect">
            <a:avLst/>
          </a:prstGeom>
          <a:noFill/>
        </p:spPr>
        <p:txBody>
          <a:bodyPr wrap="square" rtlCol="0">
            <a:spAutoFit/>
          </a:bodyPr>
          <a:lstStyle/>
          <a:p>
            <a:pPr algn="ctr"/>
            <a:r>
              <a:rPr lang="en-US" sz="675" dirty="0">
                <a:latin typeface="Meiryo UI" panose="020B0604030504040204" pitchFamily="34" charset="-128"/>
                <a:ea typeface="Meiryo UI" panose="020B0604030504040204" pitchFamily="34" charset="-128"/>
              </a:rPr>
              <a:t>EKS Auto scaling Group</a:t>
            </a:r>
          </a:p>
        </p:txBody>
      </p:sp>
      <p:pic>
        <p:nvPicPr>
          <p:cNvPr id="29" name="Graphic 117">
            <a:extLst>
              <a:ext uri="{FF2B5EF4-FFF2-40B4-BE49-F238E27FC236}">
                <a16:creationId xmlns:a16="http://schemas.microsoft.com/office/drawing/2014/main" id="{75249350-0E82-4AAC-92B3-A35A9459B5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54070" y="1749086"/>
            <a:ext cx="238379" cy="211298"/>
          </a:xfrm>
          <a:prstGeom prst="rect">
            <a:avLst/>
          </a:prstGeom>
        </p:spPr>
      </p:pic>
      <p:grpSp>
        <p:nvGrpSpPr>
          <p:cNvPr id="30" name="Group 29">
            <a:extLst>
              <a:ext uri="{FF2B5EF4-FFF2-40B4-BE49-F238E27FC236}">
                <a16:creationId xmlns:a16="http://schemas.microsoft.com/office/drawing/2014/main" id="{7246A390-5A58-4B35-BC2D-93741771704B}"/>
              </a:ext>
            </a:extLst>
          </p:cNvPr>
          <p:cNvGrpSpPr/>
          <p:nvPr/>
        </p:nvGrpSpPr>
        <p:grpSpPr>
          <a:xfrm>
            <a:off x="7060993" y="2358428"/>
            <a:ext cx="615088" cy="694636"/>
            <a:chOff x="10588913" y="3376768"/>
            <a:chExt cx="1224924" cy="1259426"/>
          </a:xfrm>
        </p:grpSpPr>
        <p:sp>
          <p:nvSpPr>
            <p:cNvPr id="33" name="TextBox 32">
              <a:extLst>
                <a:ext uri="{FF2B5EF4-FFF2-40B4-BE49-F238E27FC236}">
                  <a16:creationId xmlns:a16="http://schemas.microsoft.com/office/drawing/2014/main" id="{6D39A0E4-84DA-462E-A7CB-AE7495F3A155}"/>
                </a:ext>
              </a:extLst>
            </p:cNvPr>
            <p:cNvSpPr txBox="1"/>
            <p:nvPr/>
          </p:nvSpPr>
          <p:spPr>
            <a:xfrm>
              <a:off x="10588913" y="3861707"/>
              <a:ext cx="1224924" cy="774487"/>
            </a:xfrm>
            <a:prstGeom prst="rect">
              <a:avLst/>
            </a:prstGeom>
            <a:noFill/>
          </p:spPr>
          <p:txBody>
            <a:bodyPr wrap="square" rtlCol="0">
              <a:spAutoFit/>
            </a:bodyPr>
            <a:lstStyle/>
            <a:p>
              <a:pPr algn="ctr"/>
              <a:r>
                <a:rPr lang="en-US" sz="788" dirty="0">
                  <a:latin typeface="Meiryo UI" panose="020B0604030504040204" pitchFamily="34" charset="-128"/>
                  <a:ea typeface="Meiryo UI" panose="020B0604030504040204" pitchFamily="34" charset="-128"/>
                </a:rPr>
                <a:t>Amazon EKS</a:t>
              </a:r>
            </a:p>
            <a:p>
              <a:pPr algn="ctr"/>
              <a:r>
                <a:rPr lang="en-US" sz="600" dirty="0">
                  <a:latin typeface="Meiryo UI" panose="020B0604030504040204" pitchFamily="34" charset="-128"/>
                  <a:ea typeface="Meiryo UI" panose="020B0604030504040204" pitchFamily="34" charset="-128"/>
                </a:rPr>
                <a:t>(Managed)</a:t>
              </a:r>
            </a:p>
          </p:txBody>
        </p:sp>
        <p:pic>
          <p:nvPicPr>
            <p:cNvPr id="34" name="Graphic 119">
              <a:extLst>
                <a:ext uri="{FF2B5EF4-FFF2-40B4-BE49-F238E27FC236}">
                  <a16:creationId xmlns:a16="http://schemas.microsoft.com/office/drawing/2014/main" id="{E9395FE8-4479-4B9B-961A-ED6B8639C0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08732" y="3376768"/>
              <a:ext cx="501477" cy="501477"/>
            </a:xfrm>
            <a:prstGeom prst="rect">
              <a:avLst/>
            </a:prstGeom>
          </p:spPr>
        </p:pic>
      </p:grpSp>
      <p:sp>
        <p:nvSpPr>
          <p:cNvPr id="37" name="Rectangle 36">
            <a:extLst>
              <a:ext uri="{FF2B5EF4-FFF2-40B4-BE49-F238E27FC236}">
                <a16:creationId xmlns:a16="http://schemas.microsoft.com/office/drawing/2014/main" id="{521D5FA5-EBCE-4DA6-B14F-D441593224DE}"/>
              </a:ext>
            </a:extLst>
          </p:cNvPr>
          <p:cNvSpPr/>
          <p:nvPr/>
        </p:nvSpPr>
        <p:spPr>
          <a:xfrm>
            <a:off x="1666227" y="2266270"/>
            <a:ext cx="5972981" cy="613196"/>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34290" numCol="1" spcCol="0" rtlCol="0" fromWordArt="0" anchor="ctr" anchorCtr="0" forceAA="0" compatLnSpc="1">
            <a:prstTxWarp prst="textNoShape">
              <a:avLst/>
            </a:prstTxWarp>
            <a:noAutofit/>
          </a:bodyPr>
          <a:lstStyle/>
          <a:p>
            <a:pPr algn="ctr"/>
            <a:endParaRPr lang="en-US" sz="788" dirty="0">
              <a:solidFill>
                <a:srgbClr val="D86613"/>
              </a:solidFill>
              <a:latin typeface="Meiryo UI" panose="020B0604030504040204" pitchFamily="34" charset="-128"/>
              <a:ea typeface="Meiryo UI" panose="020B0604030504040204" pitchFamily="34" charset="-128"/>
            </a:endParaRPr>
          </a:p>
        </p:txBody>
      </p:sp>
      <p:sp>
        <p:nvSpPr>
          <p:cNvPr id="38" name="Rectangle: Rounded Corners 77">
            <a:extLst>
              <a:ext uri="{FF2B5EF4-FFF2-40B4-BE49-F238E27FC236}">
                <a16:creationId xmlns:a16="http://schemas.microsoft.com/office/drawing/2014/main" id="{FBAB3DFD-B9C5-48A4-A3F9-466B9023B2DE}"/>
              </a:ext>
            </a:extLst>
          </p:cNvPr>
          <p:cNvSpPr/>
          <p:nvPr/>
        </p:nvSpPr>
        <p:spPr>
          <a:xfrm>
            <a:off x="1801533" y="339869"/>
            <a:ext cx="1514983" cy="491768"/>
          </a:xfrm>
          <a:prstGeom prst="roundRect">
            <a:avLst/>
          </a:prstGeom>
          <a:solidFill>
            <a:schemeClr val="accent1">
              <a:lumMod val="20000"/>
              <a:lumOff val="80000"/>
            </a:schemeClr>
          </a:solidFill>
          <a:ln w="95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latin typeface="Meiryo UI" panose="020B0604030504040204" pitchFamily="34" charset="-128"/>
              <a:ea typeface="Meiryo UI" panose="020B0604030504040204" pitchFamily="34" charset="-128"/>
            </a:endParaRPr>
          </a:p>
        </p:txBody>
      </p:sp>
      <p:sp>
        <p:nvSpPr>
          <p:cNvPr id="39" name="Rectangle: Rounded Corners 88">
            <a:extLst>
              <a:ext uri="{FF2B5EF4-FFF2-40B4-BE49-F238E27FC236}">
                <a16:creationId xmlns:a16="http://schemas.microsoft.com/office/drawing/2014/main" id="{52B75352-97FE-4463-8EC3-A428323AA333}"/>
              </a:ext>
            </a:extLst>
          </p:cNvPr>
          <p:cNvSpPr/>
          <p:nvPr/>
        </p:nvSpPr>
        <p:spPr>
          <a:xfrm>
            <a:off x="5076957" y="366446"/>
            <a:ext cx="1845524" cy="588043"/>
          </a:xfrm>
          <a:prstGeom prst="roundRect">
            <a:avLst/>
          </a:prstGeom>
          <a:ln w="95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latin typeface="Meiryo UI" panose="020B0604030504040204" pitchFamily="34" charset="-128"/>
              <a:ea typeface="Meiryo UI" panose="020B0604030504040204" pitchFamily="34" charset="-128"/>
            </a:endParaRPr>
          </a:p>
        </p:txBody>
      </p:sp>
      <p:pic>
        <p:nvPicPr>
          <p:cNvPr id="40" name="Graphic 236">
            <a:extLst>
              <a:ext uri="{FF2B5EF4-FFF2-40B4-BE49-F238E27FC236}">
                <a16:creationId xmlns:a16="http://schemas.microsoft.com/office/drawing/2014/main" id="{85D3CA27-88E4-42FB-B088-FA005AF1C9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5154379" y="447882"/>
            <a:ext cx="242435" cy="300086"/>
          </a:xfrm>
          <a:prstGeom prst="rect">
            <a:avLst/>
          </a:prstGeom>
        </p:spPr>
      </p:pic>
      <p:pic>
        <p:nvPicPr>
          <p:cNvPr id="41" name="Picture 4" descr="Image result for microsoft active directory image">
            <a:extLst>
              <a:ext uri="{FF2B5EF4-FFF2-40B4-BE49-F238E27FC236}">
                <a16:creationId xmlns:a16="http://schemas.microsoft.com/office/drawing/2014/main" id="{28D72822-98EC-4E6C-B025-22828431239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555151" y="466845"/>
            <a:ext cx="317031" cy="247082"/>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59C4994B-1ACF-4D06-AE7E-A7848A927E3B}"/>
              </a:ext>
            </a:extLst>
          </p:cNvPr>
          <p:cNvSpPr txBox="1"/>
          <p:nvPr/>
        </p:nvSpPr>
        <p:spPr>
          <a:xfrm>
            <a:off x="5066062" y="721011"/>
            <a:ext cx="765933" cy="334835"/>
          </a:xfrm>
          <a:prstGeom prst="rect">
            <a:avLst/>
          </a:prstGeom>
          <a:noFill/>
        </p:spPr>
        <p:txBody>
          <a:bodyPr wrap="square" rtlCol="0">
            <a:spAutoFit/>
          </a:bodyPr>
          <a:lstStyle/>
          <a:p>
            <a:pPr algn="ctr"/>
            <a:r>
              <a:rPr lang="en-US" sz="788" b="1" dirty="0" err="1">
                <a:latin typeface="Meiryo UI" panose="020B0604030504040204" pitchFamily="34" charset="-128"/>
                <a:ea typeface="Meiryo UI" panose="020B0604030504040204" pitchFamily="34" charset="-128"/>
              </a:rPr>
              <a:t>Takenaka</a:t>
            </a:r>
            <a:r>
              <a:rPr lang="en-US" sz="788" b="1" dirty="0">
                <a:latin typeface="Meiryo UI" panose="020B0604030504040204" pitchFamily="34" charset="-128"/>
                <a:ea typeface="Meiryo UI" panose="020B0604030504040204" pitchFamily="34" charset="-128"/>
              </a:rPr>
              <a:t> Users</a:t>
            </a:r>
          </a:p>
        </p:txBody>
      </p:sp>
      <p:grpSp>
        <p:nvGrpSpPr>
          <p:cNvPr id="43" name="Group 42">
            <a:extLst>
              <a:ext uri="{FF2B5EF4-FFF2-40B4-BE49-F238E27FC236}">
                <a16:creationId xmlns:a16="http://schemas.microsoft.com/office/drawing/2014/main" id="{436BA1FC-BE66-4AB5-9CA9-78597EFDD731}"/>
              </a:ext>
            </a:extLst>
          </p:cNvPr>
          <p:cNvGrpSpPr/>
          <p:nvPr/>
        </p:nvGrpSpPr>
        <p:grpSpPr>
          <a:xfrm>
            <a:off x="6961309" y="366446"/>
            <a:ext cx="683957" cy="637974"/>
            <a:chOff x="6585814" y="600237"/>
            <a:chExt cx="1070997" cy="998996"/>
          </a:xfrm>
        </p:grpSpPr>
        <p:sp>
          <p:nvSpPr>
            <p:cNvPr id="44" name="Rectangle: Rounded Corners 94">
              <a:extLst>
                <a:ext uri="{FF2B5EF4-FFF2-40B4-BE49-F238E27FC236}">
                  <a16:creationId xmlns:a16="http://schemas.microsoft.com/office/drawing/2014/main" id="{BE9A6F92-4391-46A5-A78B-7BEA118D2CD7}"/>
                </a:ext>
              </a:extLst>
            </p:cNvPr>
            <p:cNvSpPr/>
            <p:nvPr/>
          </p:nvSpPr>
          <p:spPr>
            <a:xfrm>
              <a:off x="6623489" y="600237"/>
              <a:ext cx="939074" cy="920808"/>
            </a:xfrm>
            <a:prstGeom prst="roundRect">
              <a:avLst/>
            </a:prstGeom>
            <a:ln w="95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latin typeface="Meiryo UI" panose="020B0604030504040204" pitchFamily="34" charset="-128"/>
                <a:ea typeface="Meiryo UI" panose="020B0604030504040204" pitchFamily="34" charset="-128"/>
              </a:endParaRPr>
            </a:p>
          </p:txBody>
        </p:sp>
        <p:pic>
          <p:nvPicPr>
            <p:cNvPr id="45" name="Graphic 101">
              <a:extLst>
                <a:ext uri="{FF2B5EF4-FFF2-40B4-BE49-F238E27FC236}">
                  <a16:creationId xmlns:a16="http://schemas.microsoft.com/office/drawing/2014/main" id="{6911A1FB-2148-4F0E-B4EC-5ABE23A847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6884794" y="713176"/>
              <a:ext cx="379625" cy="469900"/>
            </a:xfrm>
            <a:prstGeom prst="rect">
              <a:avLst/>
            </a:prstGeom>
          </p:spPr>
        </p:pic>
        <p:sp>
          <p:nvSpPr>
            <p:cNvPr id="46" name="TextBox 45">
              <a:extLst>
                <a:ext uri="{FF2B5EF4-FFF2-40B4-BE49-F238E27FC236}">
                  <a16:creationId xmlns:a16="http://schemas.microsoft.com/office/drawing/2014/main" id="{B2C8E2E5-B3B5-4A86-918D-A07D018F1401}"/>
                </a:ext>
              </a:extLst>
            </p:cNvPr>
            <p:cNvSpPr txBox="1"/>
            <p:nvPr/>
          </p:nvSpPr>
          <p:spPr>
            <a:xfrm>
              <a:off x="6585814" y="1074919"/>
              <a:ext cx="1070997" cy="524314"/>
            </a:xfrm>
            <a:prstGeom prst="rect">
              <a:avLst/>
            </a:prstGeom>
            <a:noFill/>
          </p:spPr>
          <p:txBody>
            <a:bodyPr wrap="square" rtlCol="0">
              <a:spAutoFit/>
            </a:bodyPr>
            <a:lstStyle/>
            <a:p>
              <a:pPr algn="ctr"/>
              <a:r>
                <a:rPr lang="en-US" sz="788" b="1" dirty="0">
                  <a:latin typeface="Meiryo UI" panose="020B0604030504040204" pitchFamily="34" charset="-128"/>
                  <a:ea typeface="Meiryo UI" panose="020B0604030504040204" pitchFamily="34" charset="-128"/>
                </a:rPr>
                <a:t>External Users</a:t>
              </a:r>
            </a:p>
          </p:txBody>
        </p:sp>
      </p:grpSp>
      <p:sp>
        <p:nvSpPr>
          <p:cNvPr id="47" name="TextBox 46">
            <a:extLst>
              <a:ext uri="{FF2B5EF4-FFF2-40B4-BE49-F238E27FC236}">
                <a16:creationId xmlns:a16="http://schemas.microsoft.com/office/drawing/2014/main" id="{265A2E48-CF3A-44C5-AA4B-411F6861506F}"/>
              </a:ext>
            </a:extLst>
          </p:cNvPr>
          <p:cNvSpPr txBox="1"/>
          <p:nvPr/>
        </p:nvSpPr>
        <p:spPr>
          <a:xfrm>
            <a:off x="5150137" y="1083004"/>
            <a:ext cx="1117159" cy="346249"/>
          </a:xfrm>
          <a:prstGeom prst="rect">
            <a:avLst/>
          </a:prstGeom>
          <a:noFill/>
        </p:spPr>
        <p:txBody>
          <a:bodyPr wrap="square" rtlCol="0">
            <a:spAutoFit/>
          </a:bodyPr>
          <a:lstStyle/>
          <a:p>
            <a:pPr algn="ctr"/>
            <a:r>
              <a:rPr lang="en-US" sz="825" dirty="0">
                <a:latin typeface="Meiryo UI" panose="020B0604030504040204" pitchFamily="34" charset="-128"/>
                <a:ea typeface="Meiryo UI" panose="020B0604030504040204" pitchFamily="34" charset="-128"/>
              </a:rPr>
              <a:t>Forms Authentication</a:t>
            </a:r>
          </a:p>
        </p:txBody>
      </p:sp>
      <p:cxnSp>
        <p:nvCxnSpPr>
          <p:cNvPr id="48" name="Connector: Elbow 43">
            <a:extLst>
              <a:ext uri="{FF2B5EF4-FFF2-40B4-BE49-F238E27FC236}">
                <a16:creationId xmlns:a16="http://schemas.microsoft.com/office/drawing/2014/main" id="{087099B6-4B7B-4908-AABA-198386754973}"/>
              </a:ext>
            </a:extLst>
          </p:cNvPr>
          <p:cNvCxnSpPr>
            <a:cxnSpLocks/>
            <a:stCxn id="44" idx="2"/>
            <a:endCxn id="18" idx="0"/>
          </p:cNvCxnSpPr>
          <p:nvPr/>
        </p:nvCxnSpPr>
        <p:spPr>
          <a:xfrm rot="5400000">
            <a:off x="5351060" y="-156208"/>
            <a:ext cx="823466" cy="3044861"/>
          </a:xfrm>
          <a:prstGeom prst="bentConnector3">
            <a:avLst>
              <a:gd name="adj1" fmla="val 50000"/>
            </a:avLst>
          </a:prstGeom>
          <a:ln w="19050">
            <a:solidFill>
              <a:schemeClr val="bg2">
                <a:lumMod val="1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CA0E5F2B-3E83-472E-91EA-4C4187B43BB3}"/>
              </a:ext>
            </a:extLst>
          </p:cNvPr>
          <p:cNvGrpSpPr/>
          <p:nvPr/>
        </p:nvGrpSpPr>
        <p:grpSpPr>
          <a:xfrm>
            <a:off x="5936797" y="479836"/>
            <a:ext cx="469811" cy="530628"/>
            <a:chOff x="13381543" y="1343620"/>
            <a:chExt cx="735670" cy="988352"/>
          </a:xfrm>
        </p:grpSpPr>
        <p:pic>
          <p:nvPicPr>
            <p:cNvPr id="50" name="Picture 49">
              <a:extLst>
                <a:ext uri="{FF2B5EF4-FFF2-40B4-BE49-F238E27FC236}">
                  <a16:creationId xmlns:a16="http://schemas.microsoft.com/office/drawing/2014/main" id="{7153C765-C6FF-4AFA-8AE5-4B3CDCE524C9}"/>
                </a:ext>
              </a:extLst>
            </p:cNvPr>
            <p:cNvPicPr>
              <a:picLocks noChangeAspect="1"/>
            </p:cNvPicPr>
            <p:nvPr/>
          </p:nvPicPr>
          <p:blipFill>
            <a:blip r:embed="rId13"/>
            <a:stretch>
              <a:fillRect/>
            </a:stretch>
          </p:blipFill>
          <p:spPr>
            <a:xfrm>
              <a:off x="13573535" y="1343620"/>
              <a:ext cx="286119" cy="611393"/>
            </a:xfrm>
            <a:prstGeom prst="rect">
              <a:avLst/>
            </a:prstGeom>
          </p:spPr>
        </p:pic>
        <p:sp>
          <p:nvSpPr>
            <p:cNvPr id="51" name="TextBox 50">
              <a:extLst>
                <a:ext uri="{FF2B5EF4-FFF2-40B4-BE49-F238E27FC236}">
                  <a16:creationId xmlns:a16="http://schemas.microsoft.com/office/drawing/2014/main" id="{5A720D49-F3D9-4F5F-BC75-F9A53D837BA3}"/>
                </a:ext>
              </a:extLst>
            </p:cNvPr>
            <p:cNvSpPr txBox="1"/>
            <p:nvPr/>
          </p:nvSpPr>
          <p:spPr>
            <a:xfrm>
              <a:off x="13381543" y="1945017"/>
              <a:ext cx="735670" cy="386955"/>
            </a:xfrm>
            <a:prstGeom prst="rect">
              <a:avLst/>
            </a:prstGeom>
            <a:noFill/>
          </p:spPr>
          <p:txBody>
            <a:bodyPr wrap="square" rtlCol="0">
              <a:spAutoFit/>
            </a:bodyPr>
            <a:lstStyle/>
            <a:p>
              <a:pPr algn="ctr"/>
              <a:r>
                <a:rPr lang="en-US" sz="750" dirty="0">
                  <a:latin typeface="Meiryo UI" panose="020B0604030504040204" pitchFamily="34" charset="-128"/>
                  <a:ea typeface="Meiryo UI" panose="020B0604030504040204" pitchFamily="34" charset="-128"/>
                </a:rPr>
                <a:t>ADFS</a:t>
              </a:r>
            </a:p>
          </p:txBody>
        </p:sp>
      </p:grpSp>
      <p:sp>
        <p:nvSpPr>
          <p:cNvPr id="52" name="TextBox 51">
            <a:extLst>
              <a:ext uri="{FF2B5EF4-FFF2-40B4-BE49-F238E27FC236}">
                <a16:creationId xmlns:a16="http://schemas.microsoft.com/office/drawing/2014/main" id="{F9A11FA3-9136-439F-8E89-4243724FB858}"/>
              </a:ext>
            </a:extLst>
          </p:cNvPr>
          <p:cNvSpPr txBox="1"/>
          <p:nvPr/>
        </p:nvSpPr>
        <p:spPr>
          <a:xfrm>
            <a:off x="4177531" y="701351"/>
            <a:ext cx="932958" cy="346249"/>
          </a:xfrm>
          <a:prstGeom prst="rect">
            <a:avLst/>
          </a:prstGeom>
          <a:noFill/>
        </p:spPr>
        <p:txBody>
          <a:bodyPr wrap="square" rtlCol="0">
            <a:spAutoFit/>
          </a:bodyPr>
          <a:lstStyle/>
          <a:p>
            <a:pPr algn="ctr"/>
            <a:r>
              <a:rPr lang="en-US" sz="825" dirty="0">
                <a:latin typeface="Meiryo UI" panose="020B0604030504040204" pitchFamily="34" charset="-128"/>
                <a:ea typeface="Meiryo UI" panose="020B0604030504040204" pitchFamily="34" charset="-128"/>
              </a:rPr>
              <a:t>AD Authentication</a:t>
            </a:r>
          </a:p>
        </p:txBody>
      </p:sp>
      <p:cxnSp>
        <p:nvCxnSpPr>
          <p:cNvPr id="53" name="Straight Arrow Connector 52">
            <a:extLst>
              <a:ext uri="{FF2B5EF4-FFF2-40B4-BE49-F238E27FC236}">
                <a16:creationId xmlns:a16="http://schemas.microsoft.com/office/drawing/2014/main" id="{B7915AD8-AC67-49B1-A0F9-A287643B791C}"/>
              </a:ext>
            </a:extLst>
          </p:cNvPr>
          <p:cNvCxnSpPr>
            <a:cxnSpLocks/>
          </p:cNvCxnSpPr>
          <p:nvPr/>
        </p:nvCxnSpPr>
        <p:spPr>
          <a:xfrm flipH="1">
            <a:off x="2625865" y="827508"/>
            <a:ext cx="1" cy="309142"/>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0A05DA69-007B-401D-9448-5EF85FD30397}"/>
              </a:ext>
            </a:extLst>
          </p:cNvPr>
          <p:cNvGrpSpPr/>
          <p:nvPr/>
        </p:nvGrpSpPr>
        <p:grpSpPr>
          <a:xfrm>
            <a:off x="360266" y="2366272"/>
            <a:ext cx="560582" cy="652329"/>
            <a:chOff x="3917719" y="4752010"/>
            <a:chExt cx="877806" cy="1191830"/>
          </a:xfrm>
        </p:grpSpPr>
        <p:pic>
          <p:nvPicPr>
            <p:cNvPr id="55" name="Picture 54">
              <a:extLst>
                <a:ext uri="{FF2B5EF4-FFF2-40B4-BE49-F238E27FC236}">
                  <a16:creationId xmlns:a16="http://schemas.microsoft.com/office/drawing/2014/main" id="{BC60F1A8-C7DE-413D-8BCE-487C367E847B}"/>
                </a:ext>
              </a:extLst>
            </p:cNvPr>
            <p:cNvPicPr>
              <a:picLocks noChangeAspect="1"/>
            </p:cNvPicPr>
            <p:nvPr/>
          </p:nvPicPr>
          <p:blipFill>
            <a:blip r:embed="rId13"/>
            <a:stretch>
              <a:fillRect/>
            </a:stretch>
          </p:blipFill>
          <p:spPr>
            <a:xfrm>
              <a:off x="4229108" y="4752010"/>
              <a:ext cx="286119" cy="611393"/>
            </a:xfrm>
            <a:prstGeom prst="rect">
              <a:avLst/>
            </a:prstGeom>
          </p:spPr>
        </p:pic>
        <p:sp>
          <p:nvSpPr>
            <p:cNvPr id="56" name="TextBox 55">
              <a:extLst>
                <a:ext uri="{FF2B5EF4-FFF2-40B4-BE49-F238E27FC236}">
                  <a16:creationId xmlns:a16="http://schemas.microsoft.com/office/drawing/2014/main" id="{814E85AF-D9B2-4E65-948E-59CAEED873CA}"/>
                </a:ext>
              </a:extLst>
            </p:cNvPr>
            <p:cNvSpPr txBox="1"/>
            <p:nvPr/>
          </p:nvSpPr>
          <p:spPr>
            <a:xfrm>
              <a:off x="3917719" y="5353405"/>
              <a:ext cx="877806" cy="590435"/>
            </a:xfrm>
            <a:prstGeom prst="rect">
              <a:avLst/>
            </a:prstGeom>
            <a:noFill/>
          </p:spPr>
          <p:txBody>
            <a:bodyPr wrap="square" rtlCol="0">
              <a:spAutoFit/>
            </a:bodyPr>
            <a:lstStyle/>
            <a:p>
              <a:pPr algn="ctr"/>
              <a:r>
                <a:rPr lang="ja-JP" altLang="en-US" sz="750" dirty="0">
                  <a:latin typeface="Meiryo UI" panose="020B0604030504040204" pitchFamily="34" charset="-128"/>
                  <a:ea typeface="Meiryo UI" panose="020B0604030504040204" pitchFamily="34" charset="-128"/>
                </a:rPr>
                <a:t>踏み台サーバ</a:t>
              </a:r>
              <a:endParaRPr lang="en-US" sz="750" dirty="0">
                <a:latin typeface="Meiryo UI" panose="020B0604030504040204" pitchFamily="34" charset="-128"/>
                <a:ea typeface="Meiryo UI" panose="020B0604030504040204" pitchFamily="34" charset="-128"/>
              </a:endParaRPr>
            </a:p>
          </p:txBody>
        </p:sp>
      </p:grpSp>
      <p:sp>
        <p:nvSpPr>
          <p:cNvPr id="57" name="TextBox 56">
            <a:extLst>
              <a:ext uri="{FF2B5EF4-FFF2-40B4-BE49-F238E27FC236}">
                <a16:creationId xmlns:a16="http://schemas.microsoft.com/office/drawing/2014/main" id="{FE559542-C213-4B52-B628-18577F2D94FA}"/>
              </a:ext>
            </a:extLst>
          </p:cNvPr>
          <p:cNvSpPr txBox="1"/>
          <p:nvPr/>
        </p:nvSpPr>
        <p:spPr>
          <a:xfrm>
            <a:off x="4333005" y="420132"/>
            <a:ext cx="599371" cy="346249"/>
          </a:xfrm>
          <a:prstGeom prst="rect">
            <a:avLst/>
          </a:prstGeom>
          <a:noFill/>
        </p:spPr>
        <p:txBody>
          <a:bodyPr wrap="square" rtlCol="0">
            <a:spAutoFit/>
          </a:bodyPr>
          <a:lstStyle/>
          <a:p>
            <a:pPr algn="ctr"/>
            <a:r>
              <a:rPr lang="en-US" sz="825" dirty="0">
                <a:latin typeface="Meiryo UI" panose="020B0604030504040204" pitchFamily="34" charset="-128"/>
                <a:ea typeface="Meiryo UI" panose="020B0604030504040204" pitchFamily="34" charset="-128"/>
              </a:rPr>
              <a:t>Direct Connect</a:t>
            </a:r>
          </a:p>
        </p:txBody>
      </p:sp>
      <p:cxnSp>
        <p:nvCxnSpPr>
          <p:cNvPr id="58" name="Connector: Elbow 25">
            <a:extLst>
              <a:ext uri="{FF2B5EF4-FFF2-40B4-BE49-F238E27FC236}">
                <a16:creationId xmlns:a16="http://schemas.microsoft.com/office/drawing/2014/main" id="{546336A4-288C-4DB6-BB39-7FEAA35B7EF2}"/>
              </a:ext>
            </a:extLst>
          </p:cNvPr>
          <p:cNvCxnSpPr>
            <a:cxnSpLocks/>
            <a:endCxn id="18" idx="0"/>
          </p:cNvCxnSpPr>
          <p:nvPr/>
        </p:nvCxnSpPr>
        <p:spPr>
          <a:xfrm rot="10800000" flipV="1">
            <a:off x="4240363" y="747968"/>
            <a:ext cx="1614745" cy="1029987"/>
          </a:xfrm>
          <a:prstGeom prst="bentConnector2">
            <a:avLst/>
          </a:prstGeom>
          <a:ln w="19050">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D5843DEC-D480-4EE4-9E41-474D991A162C}"/>
              </a:ext>
            </a:extLst>
          </p:cNvPr>
          <p:cNvGrpSpPr/>
          <p:nvPr/>
        </p:nvGrpSpPr>
        <p:grpSpPr>
          <a:xfrm>
            <a:off x="1432260" y="3061595"/>
            <a:ext cx="1445612" cy="586582"/>
            <a:chOff x="878157" y="4832588"/>
            <a:chExt cx="2315954" cy="1353813"/>
          </a:xfrm>
        </p:grpSpPr>
        <p:sp>
          <p:nvSpPr>
            <p:cNvPr id="60" name="Rectangle 59">
              <a:extLst>
                <a:ext uri="{FF2B5EF4-FFF2-40B4-BE49-F238E27FC236}">
                  <a16:creationId xmlns:a16="http://schemas.microsoft.com/office/drawing/2014/main" id="{E5E490B5-465F-4CD0-BA25-CA46B11662FB}"/>
                </a:ext>
              </a:extLst>
            </p:cNvPr>
            <p:cNvSpPr/>
            <p:nvPr/>
          </p:nvSpPr>
          <p:spPr>
            <a:xfrm>
              <a:off x="1133903" y="4832588"/>
              <a:ext cx="1764255" cy="135381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3746" tIns="34290" rIns="68580" bIns="34290" numCol="1" spcCol="0" rtlCol="0" fromWordArt="0" anchor="t" anchorCtr="0" forceAA="0" compatLnSpc="1">
              <a:prstTxWarp prst="textNoShape">
                <a:avLst/>
              </a:prstTxWarp>
              <a:noAutofit/>
            </a:bodyPr>
            <a:lstStyle/>
            <a:p>
              <a:pPr algn="ctr"/>
              <a:r>
                <a:rPr lang="en-US" sz="675" dirty="0">
                  <a:solidFill>
                    <a:schemeClr val="accent3"/>
                  </a:solidFill>
                  <a:latin typeface="Meiryo UI" panose="020B0604030504040204" pitchFamily="34" charset="-128"/>
                  <a:ea typeface="Meiryo UI" panose="020B0604030504040204" pitchFamily="34" charset="-128"/>
                </a:rPr>
                <a:t>Private subnet</a:t>
              </a:r>
            </a:p>
          </p:txBody>
        </p:sp>
        <p:sp>
          <p:nvSpPr>
            <p:cNvPr id="61" name="TextBox 60">
              <a:extLst>
                <a:ext uri="{FF2B5EF4-FFF2-40B4-BE49-F238E27FC236}">
                  <a16:creationId xmlns:a16="http://schemas.microsoft.com/office/drawing/2014/main" id="{824A946E-2E71-4D0C-A7D0-98015F21B765}"/>
                </a:ext>
              </a:extLst>
            </p:cNvPr>
            <p:cNvSpPr txBox="1"/>
            <p:nvPr/>
          </p:nvSpPr>
          <p:spPr>
            <a:xfrm>
              <a:off x="878157" y="4954179"/>
              <a:ext cx="2315954" cy="452842"/>
            </a:xfrm>
            <a:prstGeom prst="rect">
              <a:avLst/>
            </a:prstGeom>
            <a:noFill/>
          </p:spPr>
          <p:txBody>
            <a:bodyPr wrap="square" rtlCol="0">
              <a:spAutoFit/>
            </a:bodyPr>
            <a:lstStyle/>
            <a:p>
              <a:pPr algn="ctr"/>
              <a:r>
                <a:rPr lang="en-US" sz="675" dirty="0">
                  <a:latin typeface="Meiryo UI" panose="020B0604030504040204" pitchFamily="34" charset="-128"/>
                  <a:ea typeface="Meiryo UI" panose="020B0604030504040204" pitchFamily="34" charset="-128"/>
                </a:rPr>
                <a:t>Vendor Application Resources</a:t>
              </a:r>
            </a:p>
          </p:txBody>
        </p:sp>
        <p:grpSp>
          <p:nvGrpSpPr>
            <p:cNvPr id="62" name="Group 61">
              <a:extLst>
                <a:ext uri="{FF2B5EF4-FFF2-40B4-BE49-F238E27FC236}">
                  <a16:creationId xmlns:a16="http://schemas.microsoft.com/office/drawing/2014/main" id="{CB76DA4C-BC9C-4BFF-88A5-42322F78401E}"/>
                </a:ext>
              </a:extLst>
            </p:cNvPr>
            <p:cNvGrpSpPr/>
            <p:nvPr/>
          </p:nvGrpSpPr>
          <p:grpSpPr>
            <a:xfrm>
              <a:off x="1238538" y="5324960"/>
              <a:ext cx="556261" cy="671342"/>
              <a:chOff x="1759554" y="3254575"/>
              <a:chExt cx="556261" cy="726243"/>
            </a:xfrm>
          </p:grpSpPr>
          <p:pic>
            <p:nvPicPr>
              <p:cNvPr id="66" name="Graphic 160">
                <a:extLst>
                  <a:ext uri="{FF2B5EF4-FFF2-40B4-BE49-F238E27FC236}">
                    <a16:creationId xmlns:a16="http://schemas.microsoft.com/office/drawing/2014/main" id="{4E054BAB-229B-4BEA-ABA6-FC86D0577C4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68472" y="3352014"/>
                <a:ext cx="384174" cy="384174"/>
              </a:xfrm>
              <a:prstGeom prst="rect">
                <a:avLst/>
              </a:prstGeom>
            </p:spPr>
          </p:pic>
          <p:sp>
            <p:nvSpPr>
              <p:cNvPr id="67" name="Rectangle 66">
                <a:extLst>
                  <a:ext uri="{FF2B5EF4-FFF2-40B4-BE49-F238E27FC236}">
                    <a16:creationId xmlns:a16="http://schemas.microsoft.com/office/drawing/2014/main" id="{0765CBA8-B030-4242-99DF-DAB1A4B42F55}"/>
                  </a:ext>
                </a:extLst>
              </p:cNvPr>
              <p:cNvSpPr/>
              <p:nvPr/>
            </p:nvSpPr>
            <p:spPr>
              <a:xfrm>
                <a:off x="1759554" y="3254575"/>
                <a:ext cx="556261" cy="72624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34290" numCol="1" spcCol="0" rtlCol="0" fromWordArt="0" anchor="b" anchorCtr="0" forceAA="0" compatLnSpc="1">
                <a:prstTxWarp prst="textNoShape">
                  <a:avLst/>
                </a:prstTxWarp>
                <a:noAutofit/>
              </a:bodyPr>
              <a:lstStyle/>
              <a:p>
                <a:pPr algn="ctr"/>
                <a:r>
                  <a:rPr lang="en-US" sz="675" dirty="0">
                    <a:solidFill>
                      <a:srgbClr val="D86613"/>
                    </a:solidFill>
                    <a:latin typeface="Meiryo UI" panose="020B0604030504040204" pitchFamily="34" charset="-128"/>
                    <a:ea typeface="Meiryo UI" panose="020B0604030504040204" pitchFamily="34" charset="-128"/>
                  </a:rPr>
                  <a:t>EC2</a:t>
                </a:r>
              </a:p>
            </p:txBody>
          </p:sp>
        </p:grpSp>
        <p:grpSp>
          <p:nvGrpSpPr>
            <p:cNvPr id="63" name="Group 62">
              <a:extLst>
                <a:ext uri="{FF2B5EF4-FFF2-40B4-BE49-F238E27FC236}">
                  <a16:creationId xmlns:a16="http://schemas.microsoft.com/office/drawing/2014/main" id="{5B8426A6-7C06-4FAE-9788-C6FBC6958E7F}"/>
                </a:ext>
              </a:extLst>
            </p:cNvPr>
            <p:cNvGrpSpPr/>
            <p:nvPr/>
          </p:nvGrpSpPr>
          <p:grpSpPr>
            <a:xfrm>
              <a:off x="2019144" y="5310653"/>
              <a:ext cx="556261" cy="718251"/>
              <a:chOff x="1759554" y="3254575"/>
              <a:chExt cx="556261" cy="726243"/>
            </a:xfrm>
          </p:grpSpPr>
          <p:pic>
            <p:nvPicPr>
              <p:cNvPr id="64" name="Graphic 158">
                <a:extLst>
                  <a:ext uri="{FF2B5EF4-FFF2-40B4-BE49-F238E27FC236}">
                    <a16:creationId xmlns:a16="http://schemas.microsoft.com/office/drawing/2014/main" id="{DE2A5695-CB9B-4B74-8844-A1039BE3271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68472" y="3352014"/>
                <a:ext cx="384174" cy="384174"/>
              </a:xfrm>
              <a:prstGeom prst="rect">
                <a:avLst/>
              </a:prstGeom>
            </p:spPr>
          </p:pic>
          <p:sp>
            <p:nvSpPr>
              <p:cNvPr id="65" name="Rectangle 64">
                <a:extLst>
                  <a:ext uri="{FF2B5EF4-FFF2-40B4-BE49-F238E27FC236}">
                    <a16:creationId xmlns:a16="http://schemas.microsoft.com/office/drawing/2014/main" id="{92D35D3F-00DE-47A7-BC83-F0855AFFC86E}"/>
                  </a:ext>
                </a:extLst>
              </p:cNvPr>
              <p:cNvSpPr/>
              <p:nvPr/>
            </p:nvSpPr>
            <p:spPr>
              <a:xfrm>
                <a:off x="1759554" y="3254575"/>
                <a:ext cx="556261" cy="72624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34290" numCol="1" spcCol="0" rtlCol="0" fromWordArt="0" anchor="b" anchorCtr="0" forceAA="0" compatLnSpc="1">
                <a:prstTxWarp prst="textNoShape">
                  <a:avLst/>
                </a:prstTxWarp>
                <a:noAutofit/>
              </a:bodyPr>
              <a:lstStyle/>
              <a:p>
                <a:pPr algn="ctr"/>
                <a:r>
                  <a:rPr lang="en-US" sz="675" dirty="0">
                    <a:solidFill>
                      <a:srgbClr val="D86613"/>
                    </a:solidFill>
                    <a:latin typeface="Meiryo UI" panose="020B0604030504040204" pitchFamily="34" charset="-128"/>
                    <a:ea typeface="Meiryo UI" panose="020B0604030504040204" pitchFamily="34" charset="-128"/>
                  </a:rPr>
                  <a:t>EC2</a:t>
                </a:r>
              </a:p>
            </p:txBody>
          </p:sp>
        </p:grpSp>
      </p:grpSp>
      <p:sp>
        <p:nvSpPr>
          <p:cNvPr id="68" name="TextBox 67">
            <a:extLst>
              <a:ext uri="{FF2B5EF4-FFF2-40B4-BE49-F238E27FC236}">
                <a16:creationId xmlns:a16="http://schemas.microsoft.com/office/drawing/2014/main" id="{42990910-8932-4861-AA95-3B6215228E87}"/>
              </a:ext>
            </a:extLst>
          </p:cNvPr>
          <p:cNvSpPr txBox="1"/>
          <p:nvPr/>
        </p:nvSpPr>
        <p:spPr>
          <a:xfrm>
            <a:off x="1788133" y="4437811"/>
            <a:ext cx="869201" cy="323165"/>
          </a:xfrm>
          <a:prstGeom prst="rect">
            <a:avLst/>
          </a:prstGeom>
          <a:solidFill>
            <a:srgbClr val="92D050"/>
          </a:solidFill>
          <a:ln>
            <a:solidFill>
              <a:schemeClr val="accent6">
                <a:lumMod val="50000"/>
              </a:schemeClr>
            </a:solidFill>
          </a:ln>
        </p:spPr>
        <p:txBody>
          <a:bodyPr wrap="square" rtlCol="0">
            <a:spAutoFit/>
          </a:bodyPr>
          <a:lstStyle/>
          <a:p>
            <a:pPr algn="ctr"/>
            <a:r>
              <a:rPr lang="en-US" sz="750" dirty="0">
                <a:latin typeface="Meiryo UI" panose="020B0604030504040204" pitchFamily="34" charset="-128"/>
                <a:ea typeface="Meiryo UI" panose="020B0604030504040204" pitchFamily="34" charset="-128"/>
              </a:rPr>
              <a:t>MongoDB</a:t>
            </a:r>
          </a:p>
          <a:p>
            <a:pPr algn="ctr"/>
            <a:r>
              <a:rPr lang="en-US" sz="750" dirty="0">
                <a:latin typeface="Meiryo UI" panose="020B0604030504040204" pitchFamily="34" charset="-128"/>
                <a:ea typeface="Meiryo UI" panose="020B0604030504040204" pitchFamily="34" charset="-128"/>
              </a:rPr>
              <a:t>Primary</a:t>
            </a:r>
          </a:p>
        </p:txBody>
      </p:sp>
      <p:sp>
        <p:nvSpPr>
          <p:cNvPr id="69" name="TextBox 68">
            <a:extLst>
              <a:ext uri="{FF2B5EF4-FFF2-40B4-BE49-F238E27FC236}">
                <a16:creationId xmlns:a16="http://schemas.microsoft.com/office/drawing/2014/main" id="{40DCA866-F51E-4CAF-904B-3CACB66ECB05}"/>
              </a:ext>
            </a:extLst>
          </p:cNvPr>
          <p:cNvSpPr txBox="1"/>
          <p:nvPr/>
        </p:nvSpPr>
        <p:spPr>
          <a:xfrm>
            <a:off x="1738630" y="2840305"/>
            <a:ext cx="1020219" cy="196208"/>
          </a:xfrm>
          <a:prstGeom prst="rect">
            <a:avLst/>
          </a:prstGeom>
          <a:noFill/>
        </p:spPr>
        <p:txBody>
          <a:bodyPr wrap="square" rtlCol="0">
            <a:spAutoFit/>
          </a:bodyPr>
          <a:lstStyle/>
          <a:p>
            <a:pPr algn="ctr"/>
            <a:r>
              <a:rPr lang="en-US" sz="675" dirty="0">
                <a:latin typeface="Meiryo UI" panose="020B0604030504040204" pitchFamily="34" charset="-128"/>
                <a:ea typeface="Meiryo UI" panose="020B0604030504040204" pitchFamily="34" charset="-128"/>
              </a:rPr>
              <a:t>EC2 Worker Nodes</a:t>
            </a:r>
          </a:p>
        </p:txBody>
      </p:sp>
      <p:sp>
        <p:nvSpPr>
          <p:cNvPr id="70" name="Rectangle 69">
            <a:extLst>
              <a:ext uri="{FF2B5EF4-FFF2-40B4-BE49-F238E27FC236}">
                <a16:creationId xmlns:a16="http://schemas.microsoft.com/office/drawing/2014/main" id="{95F4661C-2E9D-4C90-8518-49A8A24ECE92}"/>
              </a:ext>
            </a:extLst>
          </p:cNvPr>
          <p:cNvSpPr/>
          <p:nvPr/>
        </p:nvSpPr>
        <p:spPr>
          <a:xfrm>
            <a:off x="1616464" y="1424783"/>
            <a:ext cx="5227274" cy="241798"/>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34290" numCol="1" spcCol="0" rtlCol="0" fromWordArt="0" anchor="b" anchorCtr="0" forceAA="0" compatLnSpc="1">
            <a:prstTxWarp prst="textNoShape">
              <a:avLst/>
            </a:prstTxWarp>
            <a:noAutofit/>
          </a:bodyPr>
          <a:lstStyle/>
          <a:p>
            <a:pPr algn="ctr"/>
            <a:r>
              <a:rPr lang="en-US" sz="675" dirty="0">
                <a:solidFill>
                  <a:srgbClr val="D86613"/>
                </a:solidFill>
                <a:latin typeface="Meiryo UI" panose="020B0604030504040204" pitchFamily="34" charset="-128"/>
                <a:ea typeface="Meiryo UI" panose="020B0604030504040204" pitchFamily="34" charset="-128"/>
              </a:rPr>
              <a:t>         EC2</a:t>
            </a:r>
          </a:p>
        </p:txBody>
      </p:sp>
      <p:cxnSp>
        <p:nvCxnSpPr>
          <p:cNvPr id="71" name="Connector: Elbow 72">
            <a:extLst>
              <a:ext uri="{FF2B5EF4-FFF2-40B4-BE49-F238E27FC236}">
                <a16:creationId xmlns:a16="http://schemas.microsoft.com/office/drawing/2014/main" id="{59BC67E7-E27E-494E-83AE-73D09EB780C5}"/>
              </a:ext>
            </a:extLst>
          </p:cNvPr>
          <p:cNvCxnSpPr>
            <a:cxnSpLocks/>
          </p:cNvCxnSpPr>
          <p:nvPr/>
        </p:nvCxnSpPr>
        <p:spPr>
          <a:xfrm rot="5400000" flipH="1" flipV="1">
            <a:off x="1829436" y="-70074"/>
            <a:ext cx="1258103" cy="3612938"/>
          </a:xfrm>
          <a:prstGeom prst="bentConnector2">
            <a:avLst/>
          </a:prstGeom>
          <a:ln w="19050">
            <a:solidFill>
              <a:schemeClr val="tx1">
                <a:lumMod val="95000"/>
                <a:lumOff val="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73650" y="349689"/>
            <a:ext cx="257272" cy="295250"/>
          </a:xfrm>
          <a:prstGeom prst="rect">
            <a:avLst/>
          </a:prstGeom>
        </p:spPr>
      </p:pic>
      <p:sp>
        <p:nvSpPr>
          <p:cNvPr id="73" name="Rectangle 72">
            <a:extLst>
              <a:ext uri="{FF2B5EF4-FFF2-40B4-BE49-F238E27FC236}">
                <a16:creationId xmlns:a16="http://schemas.microsoft.com/office/drawing/2014/main" id="{A68A34B5-A2B3-4C2D-83E6-9C4A121BD6DB}"/>
              </a:ext>
            </a:extLst>
          </p:cNvPr>
          <p:cNvSpPr/>
          <p:nvPr/>
        </p:nvSpPr>
        <p:spPr>
          <a:xfrm>
            <a:off x="1659122" y="1992750"/>
            <a:ext cx="2304859" cy="94516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3746" tIns="34290" rIns="68580" bIns="34290" numCol="1" spcCol="0" rtlCol="0" fromWordArt="0" anchor="t" anchorCtr="0" forceAA="0" compatLnSpc="1">
            <a:prstTxWarp prst="textNoShape">
              <a:avLst/>
            </a:prstTxWarp>
            <a:noAutofit/>
          </a:bodyPr>
          <a:lstStyle/>
          <a:p>
            <a:pPr algn="ctr"/>
            <a:r>
              <a:rPr lang="en-US" sz="675" dirty="0">
                <a:solidFill>
                  <a:schemeClr val="accent3"/>
                </a:solidFill>
                <a:latin typeface="Meiryo UI" panose="020B0604030504040204" pitchFamily="34" charset="-128"/>
                <a:ea typeface="Meiryo UI" panose="020B0604030504040204" pitchFamily="34" charset="-128"/>
              </a:rPr>
              <a:t>Private subnet</a:t>
            </a:r>
          </a:p>
        </p:txBody>
      </p:sp>
      <p:pic>
        <p:nvPicPr>
          <p:cNvPr id="74" name="Graphic 68">
            <a:extLst>
              <a:ext uri="{FF2B5EF4-FFF2-40B4-BE49-F238E27FC236}">
                <a16:creationId xmlns:a16="http://schemas.microsoft.com/office/drawing/2014/main" id="{AAD03F45-CE29-46FD-A702-2EC87C46A4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59344" y="2009023"/>
            <a:ext cx="258066" cy="230075"/>
          </a:xfrm>
          <a:prstGeom prst="rect">
            <a:avLst/>
          </a:prstGeom>
        </p:spPr>
      </p:pic>
      <p:grpSp>
        <p:nvGrpSpPr>
          <p:cNvPr id="75" name="Group 74">
            <a:extLst>
              <a:ext uri="{FF2B5EF4-FFF2-40B4-BE49-F238E27FC236}">
                <a16:creationId xmlns:a16="http://schemas.microsoft.com/office/drawing/2014/main" id="{4BF8D81B-5CEE-4698-948E-4E3C256320E4}"/>
              </a:ext>
            </a:extLst>
          </p:cNvPr>
          <p:cNvGrpSpPr/>
          <p:nvPr/>
        </p:nvGrpSpPr>
        <p:grpSpPr>
          <a:xfrm>
            <a:off x="2798374" y="2388764"/>
            <a:ext cx="664816" cy="515146"/>
            <a:chOff x="5814909" y="3424155"/>
            <a:chExt cx="1951724" cy="1042548"/>
          </a:xfrm>
        </p:grpSpPr>
        <p:pic>
          <p:nvPicPr>
            <p:cNvPr id="76" name="Graphic 123">
              <a:extLst>
                <a:ext uri="{FF2B5EF4-FFF2-40B4-BE49-F238E27FC236}">
                  <a16:creationId xmlns:a16="http://schemas.microsoft.com/office/drawing/2014/main" id="{D5193FB7-EC68-4B25-904E-C6B3ED81A6D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452529" y="3424155"/>
              <a:ext cx="469900" cy="469900"/>
            </a:xfrm>
            <a:prstGeom prst="rect">
              <a:avLst/>
            </a:prstGeom>
          </p:spPr>
        </p:pic>
        <p:sp>
          <p:nvSpPr>
            <p:cNvPr id="77" name="TextBox 76">
              <a:extLst>
                <a:ext uri="{FF2B5EF4-FFF2-40B4-BE49-F238E27FC236}">
                  <a16:creationId xmlns:a16="http://schemas.microsoft.com/office/drawing/2014/main" id="{12A7AEB4-D90C-476B-B219-A164006F5A9E}"/>
                </a:ext>
              </a:extLst>
            </p:cNvPr>
            <p:cNvSpPr txBox="1"/>
            <p:nvPr/>
          </p:nvSpPr>
          <p:spPr>
            <a:xfrm>
              <a:off x="5814909" y="3859400"/>
              <a:ext cx="1951724" cy="607303"/>
            </a:xfrm>
            <a:prstGeom prst="rect">
              <a:avLst/>
            </a:prstGeom>
            <a:noFill/>
          </p:spPr>
          <p:txBody>
            <a:bodyPr wrap="square" rtlCol="0">
              <a:spAutoFit/>
            </a:bodyPr>
            <a:lstStyle/>
            <a:p>
              <a:pPr algn="ctr"/>
              <a:r>
                <a:rPr lang="en-US" sz="675" dirty="0">
                  <a:latin typeface="Meiryo UI" panose="020B0604030504040204" pitchFamily="34" charset="-128"/>
                  <a:ea typeface="Meiryo UI" panose="020B0604030504040204" pitchFamily="34" charset="-128"/>
                </a:rPr>
                <a:t>Kubernetes Nodes</a:t>
              </a:r>
            </a:p>
          </p:txBody>
        </p:sp>
      </p:grpSp>
      <p:grpSp>
        <p:nvGrpSpPr>
          <p:cNvPr id="78" name="Group 77">
            <a:extLst>
              <a:ext uri="{FF2B5EF4-FFF2-40B4-BE49-F238E27FC236}">
                <a16:creationId xmlns:a16="http://schemas.microsoft.com/office/drawing/2014/main" id="{F4AA46FB-4D23-4E4B-A0DA-A5118907B722}"/>
              </a:ext>
            </a:extLst>
          </p:cNvPr>
          <p:cNvGrpSpPr/>
          <p:nvPr/>
        </p:nvGrpSpPr>
        <p:grpSpPr>
          <a:xfrm>
            <a:off x="2464253" y="2383462"/>
            <a:ext cx="323226" cy="406685"/>
            <a:chOff x="1759554" y="3254575"/>
            <a:chExt cx="556261" cy="726243"/>
          </a:xfrm>
        </p:grpSpPr>
        <p:pic>
          <p:nvPicPr>
            <p:cNvPr id="79" name="Graphic 136">
              <a:extLst>
                <a:ext uri="{FF2B5EF4-FFF2-40B4-BE49-F238E27FC236}">
                  <a16:creationId xmlns:a16="http://schemas.microsoft.com/office/drawing/2014/main" id="{AAAC1D53-7B5C-40AF-BAE9-9C7817456AD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68472" y="3352014"/>
              <a:ext cx="384174" cy="384174"/>
            </a:xfrm>
            <a:prstGeom prst="rect">
              <a:avLst/>
            </a:prstGeom>
          </p:spPr>
        </p:pic>
        <p:sp>
          <p:nvSpPr>
            <p:cNvPr id="80" name="Rectangle 79">
              <a:extLst>
                <a:ext uri="{FF2B5EF4-FFF2-40B4-BE49-F238E27FC236}">
                  <a16:creationId xmlns:a16="http://schemas.microsoft.com/office/drawing/2014/main" id="{A52E5722-3690-4E16-9F06-93749F51DC1C}"/>
                </a:ext>
              </a:extLst>
            </p:cNvPr>
            <p:cNvSpPr/>
            <p:nvPr/>
          </p:nvSpPr>
          <p:spPr>
            <a:xfrm>
              <a:off x="1759554" y="3254575"/>
              <a:ext cx="556261" cy="72624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34290" numCol="1" spcCol="0" rtlCol="0" fromWordArt="0" anchor="b" anchorCtr="0" forceAA="0" compatLnSpc="1">
              <a:prstTxWarp prst="textNoShape">
                <a:avLst/>
              </a:prstTxWarp>
              <a:noAutofit/>
            </a:bodyPr>
            <a:lstStyle/>
            <a:p>
              <a:pPr algn="ctr"/>
              <a:r>
                <a:rPr lang="en-US" sz="675" dirty="0">
                  <a:solidFill>
                    <a:srgbClr val="D86613"/>
                  </a:solidFill>
                  <a:latin typeface="Meiryo UI" panose="020B0604030504040204" pitchFamily="34" charset="-128"/>
                  <a:ea typeface="Meiryo UI" panose="020B0604030504040204" pitchFamily="34" charset="-128"/>
                </a:rPr>
                <a:t>EC2</a:t>
              </a:r>
            </a:p>
          </p:txBody>
        </p:sp>
      </p:grpSp>
      <p:grpSp>
        <p:nvGrpSpPr>
          <p:cNvPr id="81" name="Group 80">
            <a:extLst>
              <a:ext uri="{FF2B5EF4-FFF2-40B4-BE49-F238E27FC236}">
                <a16:creationId xmlns:a16="http://schemas.microsoft.com/office/drawing/2014/main" id="{0EE7C5B8-FB3C-47D7-9A47-04BC73E49463}"/>
              </a:ext>
            </a:extLst>
          </p:cNvPr>
          <p:cNvGrpSpPr/>
          <p:nvPr/>
        </p:nvGrpSpPr>
        <p:grpSpPr>
          <a:xfrm>
            <a:off x="2076279" y="2380285"/>
            <a:ext cx="323226" cy="406685"/>
            <a:chOff x="1759554" y="3254575"/>
            <a:chExt cx="556261" cy="726243"/>
          </a:xfrm>
        </p:grpSpPr>
        <p:pic>
          <p:nvPicPr>
            <p:cNvPr id="82" name="Graphic 140">
              <a:extLst>
                <a:ext uri="{FF2B5EF4-FFF2-40B4-BE49-F238E27FC236}">
                  <a16:creationId xmlns:a16="http://schemas.microsoft.com/office/drawing/2014/main" id="{63488C45-AB54-4759-9E4A-A3E1AFCE56A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68472" y="3352014"/>
              <a:ext cx="384174" cy="384174"/>
            </a:xfrm>
            <a:prstGeom prst="rect">
              <a:avLst/>
            </a:prstGeom>
          </p:spPr>
        </p:pic>
        <p:sp>
          <p:nvSpPr>
            <p:cNvPr id="83" name="Rectangle 82">
              <a:extLst>
                <a:ext uri="{FF2B5EF4-FFF2-40B4-BE49-F238E27FC236}">
                  <a16:creationId xmlns:a16="http://schemas.microsoft.com/office/drawing/2014/main" id="{D36D57F9-0D97-459B-8A86-91AED5C13850}"/>
                </a:ext>
              </a:extLst>
            </p:cNvPr>
            <p:cNvSpPr/>
            <p:nvPr/>
          </p:nvSpPr>
          <p:spPr>
            <a:xfrm>
              <a:off x="1759554" y="3254575"/>
              <a:ext cx="556261" cy="72624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34290" numCol="1" spcCol="0" rtlCol="0" fromWordArt="0" anchor="b" anchorCtr="0" forceAA="0" compatLnSpc="1">
              <a:prstTxWarp prst="textNoShape">
                <a:avLst/>
              </a:prstTxWarp>
              <a:noAutofit/>
            </a:bodyPr>
            <a:lstStyle/>
            <a:p>
              <a:pPr algn="ctr"/>
              <a:r>
                <a:rPr lang="en-US" sz="675" dirty="0">
                  <a:solidFill>
                    <a:srgbClr val="D86613"/>
                  </a:solidFill>
                  <a:latin typeface="Meiryo UI" panose="020B0604030504040204" pitchFamily="34" charset="-128"/>
                  <a:ea typeface="Meiryo UI" panose="020B0604030504040204" pitchFamily="34" charset="-128"/>
                </a:rPr>
                <a:t>EC2</a:t>
              </a:r>
            </a:p>
          </p:txBody>
        </p:sp>
      </p:grpSp>
      <p:grpSp>
        <p:nvGrpSpPr>
          <p:cNvPr id="84" name="Group 83">
            <a:extLst>
              <a:ext uri="{FF2B5EF4-FFF2-40B4-BE49-F238E27FC236}">
                <a16:creationId xmlns:a16="http://schemas.microsoft.com/office/drawing/2014/main" id="{1E33CFD6-DF00-43B8-A15C-20C66460ACBE}"/>
              </a:ext>
            </a:extLst>
          </p:cNvPr>
          <p:cNvGrpSpPr/>
          <p:nvPr/>
        </p:nvGrpSpPr>
        <p:grpSpPr>
          <a:xfrm>
            <a:off x="1699379" y="2380286"/>
            <a:ext cx="323226" cy="406685"/>
            <a:chOff x="1759554" y="3254575"/>
            <a:chExt cx="556261" cy="726243"/>
          </a:xfrm>
        </p:grpSpPr>
        <p:pic>
          <p:nvPicPr>
            <p:cNvPr id="85" name="Graphic 144">
              <a:extLst>
                <a:ext uri="{FF2B5EF4-FFF2-40B4-BE49-F238E27FC236}">
                  <a16:creationId xmlns:a16="http://schemas.microsoft.com/office/drawing/2014/main" id="{CE9C85F6-0391-47FA-B5A1-B38D067236A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68472" y="3352014"/>
              <a:ext cx="384174" cy="384174"/>
            </a:xfrm>
            <a:prstGeom prst="rect">
              <a:avLst/>
            </a:prstGeom>
          </p:spPr>
        </p:pic>
        <p:sp>
          <p:nvSpPr>
            <p:cNvPr id="86" name="Rectangle 85">
              <a:extLst>
                <a:ext uri="{FF2B5EF4-FFF2-40B4-BE49-F238E27FC236}">
                  <a16:creationId xmlns:a16="http://schemas.microsoft.com/office/drawing/2014/main" id="{D181C6EE-7C39-4459-85A1-1C09D21FFD58}"/>
                </a:ext>
              </a:extLst>
            </p:cNvPr>
            <p:cNvSpPr/>
            <p:nvPr/>
          </p:nvSpPr>
          <p:spPr>
            <a:xfrm>
              <a:off x="1759554" y="3254575"/>
              <a:ext cx="556261" cy="72624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34290" numCol="1" spcCol="0" rtlCol="0" fromWordArt="0" anchor="b" anchorCtr="0" forceAA="0" compatLnSpc="1">
              <a:prstTxWarp prst="textNoShape">
                <a:avLst/>
              </a:prstTxWarp>
              <a:noAutofit/>
            </a:bodyPr>
            <a:lstStyle/>
            <a:p>
              <a:pPr algn="ctr"/>
              <a:r>
                <a:rPr lang="en-US" sz="675" dirty="0">
                  <a:solidFill>
                    <a:srgbClr val="D86613"/>
                  </a:solidFill>
                  <a:latin typeface="Meiryo UI" panose="020B0604030504040204" pitchFamily="34" charset="-128"/>
                  <a:ea typeface="Meiryo UI" panose="020B0604030504040204" pitchFamily="34" charset="-128"/>
                </a:rPr>
                <a:t>EC2</a:t>
              </a:r>
            </a:p>
          </p:txBody>
        </p:sp>
      </p:grpSp>
      <p:sp>
        <p:nvSpPr>
          <p:cNvPr id="87" name="Rounded Rectangle 86"/>
          <p:cNvSpPr/>
          <p:nvPr/>
        </p:nvSpPr>
        <p:spPr>
          <a:xfrm>
            <a:off x="182505" y="2214378"/>
            <a:ext cx="892967" cy="1021485"/>
          </a:xfrm>
          <a:prstGeom prst="round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eiryo UI" panose="020B0604030504040204" pitchFamily="34" charset="-128"/>
              <a:ea typeface="Meiryo UI" panose="020B0604030504040204" pitchFamily="34" charset="-128"/>
            </a:endParaRPr>
          </a:p>
        </p:txBody>
      </p:sp>
      <p:pic>
        <p:nvPicPr>
          <p:cNvPr id="88" name="Picture 8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57163" y="1802105"/>
            <a:ext cx="331771" cy="262674"/>
          </a:xfrm>
          <a:prstGeom prst="rect">
            <a:avLst/>
          </a:prstGeom>
        </p:spPr>
      </p:pic>
      <p:pic>
        <p:nvPicPr>
          <p:cNvPr id="89" name="Picture 8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4655" y="3990830"/>
            <a:ext cx="427930" cy="395960"/>
          </a:xfrm>
          <a:prstGeom prst="rect">
            <a:avLst/>
          </a:prstGeom>
        </p:spPr>
      </p:pic>
      <p:sp>
        <p:nvSpPr>
          <p:cNvPr id="90" name="TextBox 89">
            <a:extLst>
              <a:ext uri="{FF2B5EF4-FFF2-40B4-BE49-F238E27FC236}">
                <a16:creationId xmlns:a16="http://schemas.microsoft.com/office/drawing/2014/main" id="{B71DBD92-B8C5-4C63-A8C0-BE11236F9055}"/>
              </a:ext>
            </a:extLst>
          </p:cNvPr>
          <p:cNvSpPr txBox="1"/>
          <p:nvPr/>
        </p:nvSpPr>
        <p:spPr>
          <a:xfrm>
            <a:off x="580517" y="2079772"/>
            <a:ext cx="902593" cy="196208"/>
          </a:xfrm>
          <a:prstGeom prst="rect">
            <a:avLst/>
          </a:prstGeom>
          <a:noFill/>
        </p:spPr>
        <p:txBody>
          <a:bodyPr wrap="square" rtlCol="0">
            <a:spAutoFit/>
          </a:bodyPr>
          <a:lstStyle/>
          <a:p>
            <a:pPr algn="ctr"/>
            <a:r>
              <a:rPr lang="en-US" sz="675" b="1" dirty="0">
                <a:latin typeface="Meiryo UI" panose="020B0604030504040204" pitchFamily="34" charset="-128"/>
                <a:ea typeface="Meiryo UI" panose="020B0604030504040204" pitchFamily="34" charset="-128"/>
              </a:rPr>
              <a:t>Shared VPC</a:t>
            </a:r>
          </a:p>
        </p:txBody>
      </p:sp>
      <p:sp>
        <p:nvSpPr>
          <p:cNvPr id="91" name="TextBox 90">
            <a:extLst>
              <a:ext uri="{FF2B5EF4-FFF2-40B4-BE49-F238E27FC236}">
                <a16:creationId xmlns:a16="http://schemas.microsoft.com/office/drawing/2014/main" id="{B71DBD92-B8C5-4C63-A8C0-BE11236F9055}"/>
              </a:ext>
            </a:extLst>
          </p:cNvPr>
          <p:cNvSpPr txBox="1"/>
          <p:nvPr/>
        </p:nvSpPr>
        <p:spPr>
          <a:xfrm>
            <a:off x="184251" y="2924458"/>
            <a:ext cx="902593" cy="346249"/>
          </a:xfrm>
          <a:prstGeom prst="rect">
            <a:avLst/>
          </a:prstGeom>
          <a:noFill/>
        </p:spPr>
        <p:txBody>
          <a:bodyPr wrap="square" rtlCol="0">
            <a:spAutoFit/>
          </a:bodyPr>
          <a:lstStyle/>
          <a:p>
            <a:pPr algn="ctr"/>
            <a:r>
              <a:rPr lang="en-US" sz="825" b="1" dirty="0">
                <a:solidFill>
                  <a:schemeClr val="tx2"/>
                </a:solidFill>
                <a:latin typeface="Meiryo UI" panose="020B0604030504040204" pitchFamily="34" charset="-128"/>
                <a:ea typeface="Meiryo UI" panose="020B0604030504040204" pitchFamily="34" charset="-128"/>
              </a:rPr>
              <a:t>Patent Account</a:t>
            </a:r>
          </a:p>
        </p:txBody>
      </p:sp>
      <p:sp>
        <p:nvSpPr>
          <p:cNvPr id="92" name="TextBox 91">
            <a:extLst>
              <a:ext uri="{FF2B5EF4-FFF2-40B4-BE49-F238E27FC236}">
                <a16:creationId xmlns:a16="http://schemas.microsoft.com/office/drawing/2014/main" id="{B71DBD92-B8C5-4C63-A8C0-BE11236F9055}"/>
              </a:ext>
            </a:extLst>
          </p:cNvPr>
          <p:cNvSpPr txBox="1"/>
          <p:nvPr/>
        </p:nvSpPr>
        <p:spPr>
          <a:xfrm>
            <a:off x="3032050" y="3635367"/>
            <a:ext cx="1154487" cy="346249"/>
          </a:xfrm>
          <a:prstGeom prst="rect">
            <a:avLst/>
          </a:prstGeom>
          <a:noFill/>
        </p:spPr>
        <p:txBody>
          <a:bodyPr wrap="square" rtlCol="0">
            <a:spAutoFit/>
          </a:bodyPr>
          <a:lstStyle/>
          <a:p>
            <a:pPr algn="ctr"/>
            <a:r>
              <a:rPr lang="en-US" sz="825" b="1" dirty="0">
                <a:solidFill>
                  <a:schemeClr val="tx2"/>
                </a:solidFill>
                <a:latin typeface="Meiryo UI" panose="020B0604030504040204" pitchFamily="34" charset="-128"/>
                <a:ea typeface="Meiryo UI" panose="020B0604030504040204" pitchFamily="34" charset="-128"/>
              </a:rPr>
              <a:t>Design portal Account</a:t>
            </a:r>
          </a:p>
        </p:txBody>
      </p:sp>
      <p:pic>
        <p:nvPicPr>
          <p:cNvPr id="93" name="Picture 9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627722" y="299680"/>
            <a:ext cx="495249" cy="257975"/>
          </a:xfrm>
          <a:prstGeom prst="rect">
            <a:avLst/>
          </a:prstGeom>
        </p:spPr>
      </p:pic>
      <p:sp>
        <p:nvSpPr>
          <p:cNvPr id="94" name="Rounded Rectangle 93"/>
          <p:cNvSpPr/>
          <p:nvPr/>
        </p:nvSpPr>
        <p:spPr>
          <a:xfrm>
            <a:off x="2258098" y="379261"/>
            <a:ext cx="619774" cy="330831"/>
          </a:xfrm>
          <a:prstGeom prst="roundRect">
            <a:avLst/>
          </a:prstGeom>
          <a:solidFill>
            <a:schemeClr val="accent2">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eiryo UI" panose="020B0604030504040204" pitchFamily="34" charset="-128"/>
              <a:ea typeface="Meiryo UI" panose="020B0604030504040204" pitchFamily="34" charset="-128"/>
            </a:endParaRPr>
          </a:p>
        </p:txBody>
      </p:sp>
      <p:sp>
        <p:nvSpPr>
          <p:cNvPr id="95" name="TextBox 94">
            <a:extLst>
              <a:ext uri="{FF2B5EF4-FFF2-40B4-BE49-F238E27FC236}">
                <a16:creationId xmlns:a16="http://schemas.microsoft.com/office/drawing/2014/main" id="{CDD12D35-CC5F-402A-8F21-BF8DDC9000EC}"/>
              </a:ext>
            </a:extLst>
          </p:cNvPr>
          <p:cNvSpPr txBox="1"/>
          <p:nvPr/>
        </p:nvSpPr>
        <p:spPr>
          <a:xfrm>
            <a:off x="1747582" y="2238609"/>
            <a:ext cx="2262937" cy="196208"/>
          </a:xfrm>
          <a:prstGeom prst="rect">
            <a:avLst/>
          </a:prstGeom>
          <a:noFill/>
        </p:spPr>
        <p:txBody>
          <a:bodyPr wrap="square" rtlCol="0">
            <a:spAutoFit/>
          </a:bodyPr>
          <a:lstStyle/>
          <a:p>
            <a:r>
              <a:rPr lang="en-US" sz="675" dirty="0">
                <a:latin typeface="Meiryo UI" panose="020B0604030504040204" pitchFamily="34" charset="-128"/>
                <a:ea typeface="Meiryo UI" panose="020B0604030504040204" pitchFamily="34" charset="-128"/>
              </a:rPr>
              <a:t>Design portal Web/Web API Application Group</a:t>
            </a:r>
          </a:p>
        </p:txBody>
      </p:sp>
      <p:sp>
        <p:nvSpPr>
          <p:cNvPr id="96" name="TextBox 95">
            <a:extLst>
              <a:ext uri="{FF2B5EF4-FFF2-40B4-BE49-F238E27FC236}">
                <a16:creationId xmlns:a16="http://schemas.microsoft.com/office/drawing/2014/main" id="{F8E6D526-DCF5-4368-AA89-0DD8F70FE515}"/>
              </a:ext>
            </a:extLst>
          </p:cNvPr>
          <p:cNvSpPr txBox="1"/>
          <p:nvPr/>
        </p:nvSpPr>
        <p:spPr>
          <a:xfrm>
            <a:off x="2161447" y="456407"/>
            <a:ext cx="850009" cy="213585"/>
          </a:xfrm>
          <a:prstGeom prst="rect">
            <a:avLst/>
          </a:prstGeom>
          <a:noFill/>
        </p:spPr>
        <p:txBody>
          <a:bodyPr wrap="square" rtlCol="0">
            <a:spAutoFit/>
          </a:bodyPr>
          <a:lstStyle/>
          <a:p>
            <a:pPr algn="ctr"/>
            <a:r>
              <a:rPr lang="en-US" sz="788" b="1" dirty="0" err="1">
                <a:latin typeface="Meiryo UI" panose="020B0604030504040204" pitchFamily="34" charset="-128"/>
                <a:ea typeface="Meiryo UI" panose="020B0604030504040204" pitchFamily="34" charset="-128"/>
              </a:rPr>
              <a:t>GApp</a:t>
            </a:r>
            <a:r>
              <a:rPr lang="en-US" sz="788" b="1" dirty="0">
                <a:latin typeface="Meiryo UI" panose="020B0604030504040204" pitchFamily="34" charset="-128"/>
                <a:ea typeface="Meiryo UI" panose="020B0604030504040204" pitchFamily="34" charset="-128"/>
              </a:rPr>
              <a:t> (KB)</a:t>
            </a:r>
          </a:p>
        </p:txBody>
      </p:sp>
      <p:sp>
        <p:nvSpPr>
          <p:cNvPr id="97" name="Rounded Rectangle 96"/>
          <p:cNvSpPr/>
          <p:nvPr/>
        </p:nvSpPr>
        <p:spPr>
          <a:xfrm>
            <a:off x="7085421" y="1779844"/>
            <a:ext cx="772968" cy="472733"/>
          </a:xfrm>
          <a:prstGeom prst="round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latin typeface="Meiryo UI" panose="020B0604030504040204" pitchFamily="34" charset="-128"/>
              <a:ea typeface="Meiryo UI" panose="020B0604030504040204" pitchFamily="34" charset="-128"/>
            </a:endParaRPr>
          </a:p>
        </p:txBody>
      </p:sp>
      <p:sp>
        <p:nvSpPr>
          <p:cNvPr id="98" name="Rectangle 97"/>
          <p:cNvSpPr/>
          <p:nvPr/>
        </p:nvSpPr>
        <p:spPr>
          <a:xfrm>
            <a:off x="7907004" y="2817336"/>
            <a:ext cx="1140425" cy="1384995"/>
          </a:xfrm>
          <a:prstGeom prst="rect">
            <a:avLst/>
          </a:prstGeom>
          <a:ln>
            <a:solidFill>
              <a:srgbClr val="002060"/>
            </a:solidFill>
          </a:ln>
        </p:spPr>
        <p:txBody>
          <a:bodyPr wrap="square">
            <a:spAutoFit/>
          </a:bodyPr>
          <a:lstStyle/>
          <a:p>
            <a:r>
              <a:rPr lang="en-US" sz="525" u="sng" dirty="0" err="1">
                <a:latin typeface="Meiryo UI" panose="020B0604030504040204" pitchFamily="34" charset="-128"/>
                <a:ea typeface="Meiryo UI" panose="020B0604030504040204" pitchFamily="34" charset="-128"/>
              </a:rPr>
              <a:t>Juglgler</a:t>
            </a:r>
            <a:r>
              <a:rPr lang="en-US" sz="525" u="sng" dirty="0">
                <a:latin typeface="Meiryo UI" panose="020B0604030504040204" pitchFamily="34" charset="-128"/>
                <a:ea typeface="Meiryo UI" panose="020B0604030504040204" pitchFamily="34" charset="-128"/>
              </a:rPr>
              <a:t> Web/Web API </a:t>
            </a:r>
            <a:r>
              <a:rPr lang="en-US" sz="525" u="sng" dirty="0" err="1">
                <a:latin typeface="Meiryo UI" panose="020B0604030504040204" pitchFamily="34" charset="-128"/>
                <a:ea typeface="Meiryo UI" panose="020B0604030504040204" pitchFamily="34" charset="-128"/>
              </a:rPr>
              <a:t>Appllication</a:t>
            </a:r>
            <a:r>
              <a:rPr lang="en-US" sz="525" u="sng" dirty="0">
                <a:latin typeface="Meiryo UI" panose="020B0604030504040204" pitchFamily="34" charset="-128"/>
                <a:ea typeface="Meiryo UI" panose="020B0604030504040204" pitchFamily="34" charset="-128"/>
              </a:rPr>
              <a:t> Group</a:t>
            </a:r>
            <a:r>
              <a:rPr lang="en-US" sz="525" b="1" u="sng" dirty="0">
                <a:latin typeface="Meiryo UI" panose="020B0604030504040204" pitchFamily="34" charset="-128"/>
                <a:ea typeface="Meiryo UI" panose="020B0604030504040204" pitchFamily="34" charset="-128"/>
              </a:rPr>
              <a:t>:</a:t>
            </a:r>
          </a:p>
          <a:p>
            <a:pPr marL="171450" indent="-171450">
              <a:buFont typeface="+mj-lt"/>
              <a:buAutoNum type="arabicPeriod"/>
            </a:pPr>
            <a:r>
              <a:rPr lang="en-US" sz="525" dirty="0" err="1">
                <a:latin typeface="Meiryo UI" panose="020B0604030504040204" pitchFamily="34" charset="-128"/>
                <a:ea typeface="Meiryo UI" panose="020B0604030504040204" pitchFamily="34" charset="-128"/>
              </a:rPr>
              <a:t>takenaka-appui</a:t>
            </a:r>
            <a:endParaRPr lang="en-US" sz="525" dirty="0">
              <a:latin typeface="Meiryo UI" panose="020B0604030504040204" pitchFamily="34" charset="-128"/>
              <a:ea typeface="Meiryo UI" panose="020B0604030504040204" pitchFamily="34" charset="-128"/>
            </a:endParaRPr>
          </a:p>
          <a:p>
            <a:pPr marL="171450" indent="-171450">
              <a:buFont typeface="+mj-lt"/>
              <a:buAutoNum type="arabicPeriod"/>
            </a:pPr>
            <a:r>
              <a:rPr lang="en-US" sz="525" dirty="0" err="1">
                <a:latin typeface="Meiryo UI" panose="020B0604030504040204" pitchFamily="34" charset="-128"/>
                <a:ea typeface="Meiryo UI" panose="020B0604030504040204" pitchFamily="34" charset="-128"/>
              </a:rPr>
              <a:t>takenaka</a:t>
            </a:r>
            <a:r>
              <a:rPr lang="en-US" sz="525" dirty="0">
                <a:latin typeface="Meiryo UI" panose="020B0604030504040204" pitchFamily="34" charset="-128"/>
                <a:ea typeface="Meiryo UI" panose="020B0604030504040204" pitchFamily="34" charset="-128"/>
              </a:rPr>
              <a:t>-authentication</a:t>
            </a:r>
          </a:p>
          <a:p>
            <a:pPr marL="171450" indent="-171450">
              <a:buFont typeface="+mj-lt"/>
              <a:buAutoNum type="arabicPeriod"/>
            </a:pPr>
            <a:r>
              <a:rPr lang="en-US" sz="525" dirty="0" err="1">
                <a:latin typeface="Meiryo UI" panose="020B0604030504040204" pitchFamily="34" charset="-128"/>
                <a:ea typeface="Meiryo UI" panose="020B0604030504040204" pitchFamily="34" charset="-128"/>
              </a:rPr>
              <a:t>takenaka</a:t>
            </a:r>
            <a:r>
              <a:rPr lang="en-US" sz="525" dirty="0">
                <a:latin typeface="Meiryo UI" panose="020B0604030504040204" pitchFamily="34" charset="-128"/>
                <a:ea typeface="Meiryo UI" panose="020B0604030504040204" pitchFamily="34" charset="-128"/>
              </a:rPr>
              <a:t>-domain</a:t>
            </a:r>
          </a:p>
          <a:p>
            <a:pPr marL="171450" indent="-171450">
              <a:buFont typeface="+mj-lt"/>
              <a:buAutoNum type="arabicPeriod"/>
            </a:pPr>
            <a:r>
              <a:rPr lang="en-US" sz="525" dirty="0" err="1">
                <a:latin typeface="Meiryo UI" panose="020B0604030504040204" pitchFamily="34" charset="-128"/>
                <a:ea typeface="Meiryo UI" panose="020B0604030504040204" pitchFamily="34" charset="-128"/>
              </a:rPr>
              <a:t>takenaka-filemanager</a:t>
            </a:r>
            <a:endParaRPr lang="en-US" sz="525" dirty="0">
              <a:latin typeface="Meiryo UI" panose="020B0604030504040204" pitchFamily="34" charset="-128"/>
              <a:ea typeface="Meiryo UI" panose="020B0604030504040204" pitchFamily="34" charset="-128"/>
            </a:endParaRPr>
          </a:p>
          <a:p>
            <a:pPr marL="171450" indent="-171450">
              <a:buFont typeface="+mj-lt"/>
              <a:buAutoNum type="arabicPeriod"/>
            </a:pPr>
            <a:r>
              <a:rPr lang="en-US" sz="525" dirty="0" err="1">
                <a:latin typeface="Meiryo UI" panose="020B0604030504040204" pitchFamily="34" charset="-128"/>
                <a:ea typeface="Meiryo UI" panose="020B0604030504040204" pitchFamily="34" charset="-128"/>
              </a:rPr>
              <a:t>takenaka-projectportaltranslator</a:t>
            </a:r>
            <a:endParaRPr lang="en-US" sz="525" dirty="0">
              <a:latin typeface="Meiryo UI" panose="020B0604030504040204" pitchFamily="34" charset="-128"/>
              <a:ea typeface="Meiryo UI" panose="020B0604030504040204" pitchFamily="34" charset="-128"/>
            </a:endParaRPr>
          </a:p>
          <a:p>
            <a:pPr marL="171450" indent="-171450">
              <a:buFont typeface="+mj-lt"/>
              <a:buAutoNum type="arabicPeriod"/>
            </a:pPr>
            <a:r>
              <a:rPr lang="en-US" sz="525" dirty="0" err="1">
                <a:latin typeface="Meiryo UI" panose="020B0604030504040204" pitchFamily="34" charset="-128"/>
                <a:ea typeface="Meiryo UI" panose="020B0604030504040204" pitchFamily="34" charset="-128"/>
              </a:rPr>
              <a:t>takenaka-ui</a:t>
            </a:r>
            <a:endParaRPr lang="en-US" sz="525" dirty="0">
              <a:latin typeface="Meiryo UI" panose="020B0604030504040204" pitchFamily="34" charset="-128"/>
              <a:ea typeface="Meiryo UI" panose="020B0604030504040204" pitchFamily="34" charset="-128"/>
            </a:endParaRPr>
          </a:p>
          <a:p>
            <a:pPr marL="171450" indent="-171450">
              <a:buFont typeface="+mj-lt"/>
              <a:buAutoNum type="arabicPeriod"/>
            </a:pPr>
            <a:r>
              <a:rPr lang="en-US" sz="525" dirty="0" err="1">
                <a:latin typeface="Meiryo UI" panose="020B0604030504040204" pitchFamily="34" charset="-128"/>
                <a:ea typeface="Meiryo UI" panose="020B0604030504040204" pitchFamily="34" charset="-128"/>
              </a:rPr>
              <a:t>takenaka</a:t>
            </a:r>
            <a:r>
              <a:rPr lang="en-US" sz="525" dirty="0">
                <a:latin typeface="Meiryo UI" panose="020B0604030504040204" pitchFamily="34" charset="-128"/>
                <a:ea typeface="Meiryo UI" panose="020B0604030504040204" pitchFamily="34" charset="-128"/>
              </a:rPr>
              <a:t>-user</a:t>
            </a:r>
          </a:p>
          <a:p>
            <a:pPr marL="171450" indent="-171450">
              <a:buFont typeface="+mj-lt"/>
              <a:buAutoNum type="arabicPeriod"/>
            </a:pPr>
            <a:r>
              <a:rPr lang="en-US" sz="525" dirty="0" err="1">
                <a:latin typeface="Meiryo UI" panose="020B0604030504040204" pitchFamily="34" charset="-128"/>
                <a:ea typeface="Meiryo UI" panose="020B0604030504040204" pitchFamily="34" charset="-128"/>
              </a:rPr>
              <a:t>takenaka</a:t>
            </a:r>
            <a:r>
              <a:rPr lang="en-US" sz="525" dirty="0">
                <a:latin typeface="Meiryo UI" panose="020B0604030504040204" pitchFamily="34" charset="-128"/>
                <a:ea typeface="Meiryo UI" panose="020B0604030504040204" pitchFamily="34" charset="-128"/>
              </a:rPr>
              <a:t>-vendor</a:t>
            </a:r>
          </a:p>
          <a:p>
            <a:pPr marL="171450" indent="-171450">
              <a:buFont typeface="+mj-lt"/>
              <a:buAutoNum type="arabicPeriod"/>
            </a:pPr>
            <a:r>
              <a:rPr lang="en-US" sz="525" dirty="0" err="1">
                <a:latin typeface="Meiryo UI" panose="020B0604030504040204" pitchFamily="34" charset="-128"/>
                <a:ea typeface="Meiryo UI" panose="020B0604030504040204" pitchFamily="34" charset="-128"/>
              </a:rPr>
              <a:t>takenaka</a:t>
            </a:r>
            <a:r>
              <a:rPr lang="en-US" sz="525" dirty="0">
                <a:latin typeface="Meiryo UI" panose="020B0604030504040204" pitchFamily="34" charset="-128"/>
                <a:ea typeface="Meiryo UI" panose="020B0604030504040204" pitchFamily="34" charset="-128"/>
              </a:rPr>
              <a:t>-common</a:t>
            </a:r>
          </a:p>
          <a:p>
            <a:pPr marL="171450" indent="-171450">
              <a:buFont typeface="+mj-lt"/>
              <a:buAutoNum type="arabicPeriod"/>
            </a:pPr>
            <a:r>
              <a:rPr lang="en-US" sz="525" dirty="0" err="1">
                <a:latin typeface="Meiryo UI" panose="020B0604030504040204" pitchFamily="34" charset="-128"/>
                <a:ea typeface="Meiryo UI" panose="020B0604030504040204" pitchFamily="34" charset="-128"/>
              </a:rPr>
              <a:t>takenaka-queuemanager</a:t>
            </a:r>
            <a:endParaRPr lang="en-US" sz="525" dirty="0">
              <a:latin typeface="Meiryo UI" panose="020B0604030504040204" pitchFamily="34" charset="-128"/>
              <a:ea typeface="Meiryo UI" panose="020B0604030504040204" pitchFamily="34" charset="-128"/>
            </a:endParaRPr>
          </a:p>
          <a:p>
            <a:pPr marL="171450" indent="-171450">
              <a:buFont typeface="+mj-lt"/>
              <a:buAutoNum type="arabicPeriod"/>
            </a:pPr>
            <a:r>
              <a:rPr lang="en-US" sz="525" dirty="0" err="1">
                <a:latin typeface="Meiryo UI" panose="020B0604030504040204" pitchFamily="34" charset="-128"/>
                <a:ea typeface="Meiryo UI" panose="020B0604030504040204" pitchFamily="34" charset="-128"/>
              </a:rPr>
              <a:t>takenaka-ifcextractor</a:t>
            </a:r>
            <a:endParaRPr lang="en-US" sz="525" dirty="0">
              <a:latin typeface="Meiryo UI" panose="020B0604030504040204" pitchFamily="34" charset="-128"/>
              <a:ea typeface="Meiryo UI" panose="020B0604030504040204" pitchFamily="34" charset="-128"/>
            </a:endParaRPr>
          </a:p>
          <a:p>
            <a:pPr marL="171450" indent="-171450">
              <a:buFont typeface="+mj-lt"/>
              <a:buAutoNum type="arabicPeriod"/>
            </a:pPr>
            <a:r>
              <a:rPr lang="en-US" sz="525" dirty="0" err="1">
                <a:latin typeface="Meiryo UI" panose="020B0604030504040204" pitchFamily="34" charset="-128"/>
                <a:ea typeface="Meiryo UI" panose="020B0604030504040204" pitchFamily="34" charset="-128"/>
              </a:rPr>
              <a:t>Auth</a:t>
            </a:r>
            <a:r>
              <a:rPr lang="en-US" sz="525" dirty="0">
                <a:latin typeface="Meiryo UI" panose="020B0604030504040204" pitchFamily="34" charset="-128"/>
                <a:ea typeface="Meiryo UI" panose="020B0604030504040204" pitchFamily="34" charset="-128"/>
              </a:rPr>
              <a:t> Server</a:t>
            </a:r>
          </a:p>
        </p:txBody>
      </p:sp>
      <p:cxnSp>
        <p:nvCxnSpPr>
          <p:cNvPr id="99" name="Elbow Connector 98"/>
          <p:cNvCxnSpPr/>
          <p:nvPr/>
        </p:nvCxnSpPr>
        <p:spPr>
          <a:xfrm rot="16200000" flipH="1">
            <a:off x="6619567" y="2270528"/>
            <a:ext cx="702416" cy="1781879"/>
          </a:xfrm>
          <a:prstGeom prst="bentConnector2">
            <a:avLst/>
          </a:prstGeom>
          <a:ln w="12700">
            <a:tailEnd type="triangle"/>
          </a:ln>
        </p:spPr>
        <p:style>
          <a:lnRef idx="3">
            <a:schemeClr val="dk1"/>
          </a:lnRef>
          <a:fillRef idx="0">
            <a:schemeClr val="dk1"/>
          </a:fillRef>
          <a:effectRef idx="2">
            <a:schemeClr val="dk1"/>
          </a:effectRef>
          <a:fontRef idx="minor">
            <a:schemeClr val="tx1"/>
          </a:fontRef>
        </p:style>
      </p:cxnSp>
      <p:sp>
        <p:nvSpPr>
          <p:cNvPr id="100" name="TextBox 99">
            <a:extLst>
              <a:ext uri="{FF2B5EF4-FFF2-40B4-BE49-F238E27FC236}">
                <a16:creationId xmlns:a16="http://schemas.microsoft.com/office/drawing/2014/main" id="{814E85AF-D9B2-4E65-948E-59CAEED873CA}"/>
              </a:ext>
            </a:extLst>
          </p:cNvPr>
          <p:cNvSpPr txBox="1"/>
          <p:nvPr/>
        </p:nvSpPr>
        <p:spPr>
          <a:xfrm>
            <a:off x="7902979" y="2639453"/>
            <a:ext cx="923503" cy="207749"/>
          </a:xfrm>
          <a:prstGeom prst="rect">
            <a:avLst/>
          </a:prstGeom>
          <a:noFill/>
        </p:spPr>
        <p:txBody>
          <a:bodyPr wrap="square" rtlCol="0">
            <a:spAutoFit/>
          </a:bodyPr>
          <a:lstStyle/>
          <a:p>
            <a:pPr algn="ctr"/>
            <a:r>
              <a:rPr lang="ja-JP" altLang="en-US" sz="750" dirty="0">
                <a:latin typeface="Meiryo UI" panose="020B0604030504040204" pitchFamily="34" charset="-128"/>
                <a:ea typeface="Meiryo UI" panose="020B0604030504040204" pitchFamily="34" charset="-128"/>
              </a:rPr>
              <a:t>サービスリスト</a:t>
            </a:r>
            <a:endParaRPr lang="en-US" sz="750" dirty="0">
              <a:latin typeface="Meiryo UI" panose="020B0604030504040204" pitchFamily="34" charset="-128"/>
              <a:ea typeface="Meiryo UI" panose="020B0604030504040204" pitchFamily="34" charset="-128"/>
            </a:endParaRPr>
          </a:p>
        </p:txBody>
      </p:sp>
      <p:sp>
        <p:nvSpPr>
          <p:cNvPr id="101" name="Rounded Rectangle 100"/>
          <p:cNvSpPr/>
          <p:nvPr/>
        </p:nvSpPr>
        <p:spPr>
          <a:xfrm>
            <a:off x="1371412" y="3768600"/>
            <a:ext cx="5483734" cy="611295"/>
          </a:xfrm>
          <a:prstGeom prst="roundRect">
            <a:avLst/>
          </a:prstGeom>
          <a:solidFill>
            <a:schemeClr val="accent6">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tx1"/>
                </a:solidFill>
                <a:latin typeface="Meiryo UI" panose="020B0604030504040204" pitchFamily="34" charset="-128"/>
                <a:ea typeface="Meiryo UI" panose="020B0604030504040204" pitchFamily="34" charset="-128"/>
              </a:rPr>
              <a:t>Private Subnet</a:t>
            </a:r>
          </a:p>
        </p:txBody>
      </p:sp>
      <p:pic>
        <p:nvPicPr>
          <p:cNvPr id="102" name="Picture 10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341472" y="3743460"/>
            <a:ext cx="331771" cy="262674"/>
          </a:xfrm>
          <a:prstGeom prst="rect">
            <a:avLst/>
          </a:prstGeom>
        </p:spPr>
      </p:pic>
      <p:cxnSp>
        <p:nvCxnSpPr>
          <p:cNvPr id="103" name="Straight Arrow Connector 102"/>
          <p:cNvCxnSpPr/>
          <p:nvPr/>
        </p:nvCxnSpPr>
        <p:spPr>
          <a:xfrm flipV="1">
            <a:off x="2586452" y="4201523"/>
            <a:ext cx="2816919" cy="7148"/>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4" name="Picture 103"/>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flipV="1">
            <a:off x="897542" y="3352148"/>
            <a:ext cx="430984" cy="394964"/>
          </a:xfrm>
          <a:prstGeom prst="rect">
            <a:avLst/>
          </a:prstGeom>
        </p:spPr>
      </p:pic>
      <p:cxnSp>
        <p:nvCxnSpPr>
          <p:cNvPr id="105" name="Elbow Connector 104"/>
          <p:cNvCxnSpPr>
            <a:stCxn id="104" idx="0"/>
            <a:endCxn id="102" idx="1"/>
          </p:cNvCxnSpPr>
          <p:nvPr/>
        </p:nvCxnSpPr>
        <p:spPr>
          <a:xfrm rot="16200000" flipH="1">
            <a:off x="1163410" y="3696734"/>
            <a:ext cx="127685" cy="228439"/>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H="1" flipV="1">
            <a:off x="1121635" y="2064780"/>
            <a:ext cx="6566" cy="12873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71">
            <a:extLst>
              <a:ext uri="{FF2B5EF4-FFF2-40B4-BE49-F238E27FC236}">
                <a16:creationId xmlns:a16="http://schemas.microsoft.com/office/drawing/2014/main" id="{767457F5-DD6B-4016-978A-8A880E587139}"/>
              </a:ext>
            </a:extLst>
          </p:cNvPr>
          <p:cNvCxnSpPr>
            <a:cxnSpLocks/>
          </p:cNvCxnSpPr>
          <p:nvPr/>
        </p:nvCxnSpPr>
        <p:spPr>
          <a:xfrm rot="5400000" flipH="1">
            <a:off x="4401999" y="1026953"/>
            <a:ext cx="1200519" cy="4735307"/>
          </a:xfrm>
          <a:prstGeom prst="bentConnector4">
            <a:avLst>
              <a:gd name="adj1" fmla="val -12160"/>
              <a:gd name="adj2" fmla="val 99905"/>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Rounded Rectangle 107"/>
          <p:cNvSpPr/>
          <p:nvPr/>
        </p:nvSpPr>
        <p:spPr>
          <a:xfrm>
            <a:off x="1815717" y="3792959"/>
            <a:ext cx="753177" cy="583951"/>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Meiryo UI" panose="020B0604030504040204" pitchFamily="34" charset="-128"/>
              <a:ea typeface="Meiryo UI" panose="020B0604030504040204" pitchFamily="34" charset="-128"/>
            </a:endParaRPr>
          </a:p>
        </p:txBody>
      </p:sp>
      <p:pic>
        <p:nvPicPr>
          <p:cNvPr id="109" name="Picture 10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015786" y="3906865"/>
            <a:ext cx="259812" cy="259812"/>
          </a:xfrm>
          <a:prstGeom prst="rect">
            <a:avLst/>
          </a:prstGeom>
        </p:spPr>
      </p:pic>
      <p:sp>
        <p:nvSpPr>
          <p:cNvPr id="110" name="Rounded Rectangle 109"/>
          <p:cNvSpPr/>
          <p:nvPr/>
        </p:nvSpPr>
        <p:spPr>
          <a:xfrm>
            <a:off x="5430410" y="3785669"/>
            <a:ext cx="753177" cy="583951"/>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Meiryo UI" panose="020B0604030504040204" pitchFamily="34" charset="-128"/>
              <a:ea typeface="Meiryo UI" panose="020B0604030504040204" pitchFamily="34" charset="-128"/>
            </a:endParaRPr>
          </a:p>
        </p:txBody>
      </p:sp>
      <p:pic>
        <p:nvPicPr>
          <p:cNvPr id="111" name="Picture 11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630479" y="3899575"/>
            <a:ext cx="259812" cy="259812"/>
          </a:xfrm>
          <a:prstGeom prst="rect">
            <a:avLst/>
          </a:prstGeom>
        </p:spPr>
      </p:pic>
      <p:sp>
        <p:nvSpPr>
          <p:cNvPr id="112" name="TextBox 111">
            <a:extLst>
              <a:ext uri="{FF2B5EF4-FFF2-40B4-BE49-F238E27FC236}">
                <a16:creationId xmlns:a16="http://schemas.microsoft.com/office/drawing/2014/main" id="{42990910-8932-4861-AA95-3B6215228E87}"/>
              </a:ext>
            </a:extLst>
          </p:cNvPr>
          <p:cNvSpPr txBox="1"/>
          <p:nvPr/>
        </p:nvSpPr>
        <p:spPr>
          <a:xfrm>
            <a:off x="5403370" y="4452161"/>
            <a:ext cx="869201" cy="323165"/>
          </a:xfrm>
          <a:prstGeom prst="rect">
            <a:avLst/>
          </a:prstGeom>
          <a:solidFill>
            <a:srgbClr val="92D050"/>
          </a:solidFill>
          <a:ln>
            <a:solidFill>
              <a:schemeClr val="accent6">
                <a:lumMod val="50000"/>
              </a:schemeClr>
            </a:solidFill>
          </a:ln>
        </p:spPr>
        <p:txBody>
          <a:bodyPr wrap="square" rtlCol="0">
            <a:spAutoFit/>
          </a:bodyPr>
          <a:lstStyle/>
          <a:p>
            <a:pPr algn="ctr"/>
            <a:r>
              <a:rPr lang="en-US" sz="750" dirty="0">
                <a:latin typeface="Meiryo UI" panose="020B0604030504040204" pitchFamily="34" charset="-128"/>
                <a:ea typeface="Meiryo UI" panose="020B0604030504040204" pitchFamily="34" charset="-128"/>
              </a:rPr>
              <a:t>MongoDB</a:t>
            </a:r>
          </a:p>
          <a:p>
            <a:pPr algn="ctr"/>
            <a:r>
              <a:rPr lang="en-US" sz="750" dirty="0">
                <a:latin typeface="Meiryo UI" panose="020B0604030504040204" pitchFamily="34" charset="-128"/>
                <a:ea typeface="Meiryo UI" panose="020B0604030504040204" pitchFamily="34" charset="-128"/>
              </a:rPr>
              <a:t>Secondary</a:t>
            </a:r>
          </a:p>
        </p:txBody>
      </p:sp>
      <p:pic>
        <p:nvPicPr>
          <p:cNvPr id="113" name="Picture 11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086318" y="1313906"/>
            <a:ext cx="288716" cy="217767"/>
          </a:xfrm>
          <a:prstGeom prst="rect">
            <a:avLst/>
          </a:prstGeom>
        </p:spPr>
      </p:pic>
      <p:sp>
        <p:nvSpPr>
          <p:cNvPr id="114" name="Rounded Rectangle 113"/>
          <p:cNvSpPr/>
          <p:nvPr/>
        </p:nvSpPr>
        <p:spPr>
          <a:xfrm>
            <a:off x="3529475" y="2405323"/>
            <a:ext cx="381384" cy="377576"/>
          </a:xfrm>
          <a:prstGeom prst="roundRect">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75" dirty="0">
                <a:latin typeface="Meiryo UI" panose="020B0604030504040204" pitchFamily="34" charset="-128"/>
                <a:ea typeface="Meiryo UI" panose="020B0604030504040204" pitchFamily="34" charset="-128"/>
              </a:rPr>
              <a:t>API Server</a:t>
            </a:r>
          </a:p>
        </p:txBody>
      </p:sp>
      <p:cxnSp>
        <p:nvCxnSpPr>
          <p:cNvPr id="115" name="Straight Arrow Connector 114"/>
          <p:cNvCxnSpPr/>
          <p:nvPr/>
        </p:nvCxnSpPr>
        <p:spPr>
          <a:xfrm flipV="1">
            <a:off x="2798374" y="2560831"/>
            <a:ext cx="718097" cy="247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6" name="Rectangle 115"/>
          <p:cNvSpPr/>
          <p:nvPr/>
        </p:nvSpPr>
        <p:spPr>
          <a:xfrm>
            <a:off x="7056006" y="1737188"/>
            <a:ext cx="873892" cy="553998"/>
          </a:xfrm>
          <a:prstGeom prst="rect">
            <a:avLst/>
          </a:prstGeom>
        </p:spPr>
        <p:txBody>
          <a:bodyPr wrap="square">
            <a:spAutoFit/>
          </a:bodyPr>
          <a:lstStyle/>
          <a:p>
            <a:pPr lvl="0" eaLnBrk="0" fontAlgn="base" hangingPunct="0">
              <a:spcBef>
                <a:spcPct val="0"/>
              </a:spcBef>
              <a:spcAft>
                <a:spcPct val="0"/>
              </a:spcAft>
            </a:pPr>
            <a:r>
              <a:rPr lang="en-US" altLang="en-US" sz="600" b="1" dirty="0">
                <a:latin typeface="Meiryo UI" panose="020B0604030504040204" pitchFamily="34" charset="-128"/>
                <a:ea typeface="Meiryo UI" panose="020B0604030504040204" pitchFamily="34" charset="-128"/>
                <a:cs typeface="Calibri" panose="020F0502020204030204" pitchFamily="34" charset="0"/>
              </a:rPr>
              <a:t>dev/test</a:t>
            </a:r>
            <a:r>
              <a:rPr lang="en-US" altLang="en-US" sz="600" dirty="0">
                <a:latin typeface="Meiryo UI" panose="020B0604030504040204" pitchFamily="34" charset="-128"/>
                <a:ea typeface="Meiryo UI" panose="020B0604030504040204" pitchFamily="34" charset="-128"/>
                <a:cs typeface="Calibri" panose="020F0502020204030204" pitchFamily="34" charset="0"/>
              </a:rPr>
              <a:t> </a:t>
            </a:r>
            <a:r>
              <a:rPr lang="en-US" altLang="en-US" sz="600" dirty="0">
                <a:solidFill>
                  <a:schemeClr val="accent2">
                    <a:lumMod val="75000"/>
                  </a:schemeClr>
                </a:solidFill>
                <a:latin typeface="Meiryo UI" panose="020B0604030504040204" pitchFamily="34" charset="-128"/>
                <a:ea typeface="Meiryo UI" panose="020B0604030504040204" pitchFamily="34" charset="-128"/>
                <a:cs typeface="Calibri" panose="020F0502020204030204" pitchFamily="34" charset="0"/>
              </a:rPr>
              <a:t>bimtoolsbeta.takenaka.co.jp</a:t>
            </a:r>
            <a:endParaRPr lang="en-US" altLang="en-US" sz="600" dirty="0">
              <a:solidFill>
                <a:schemeClr val="accent2">
                  <a:lumMod val="75000"/>
                </a:schemeClr>
              </a:solidFill>
              <a:latin typeface="Meiryo UI" panose="020B0604030504040204" pitchFamily="34" charset="-128"/>
              <a:ea typeface="Meiryo UI" panose="020B0604030504040204" pitchFamily="34" charset="-128"/>
            </a:endParaRPr>
          </a:p>
          <a:p>
            <a:pPr lvl="0" eaLnBrk="0" fontAlgn="base" hangingPunct="0">
              <a:spcBef>
                <a:spcPct val="0"/>
              </a:spcBef>
              <a:spcAft>
                <a:spcPct val="0"/>
              </a:spcAft>
            </a:pPr>
            <a:r>
              <a:rPr lang="en-US" altLang="en-US" sz="600" b="1" dirty="0">
                <a:latin typeface="Meiryo UI" panose="020B0604030504040204" pitchFamily="34" charset="-128"/>
                <a:ea typeface="Meiryo UI" panose="020B0604030504040204" pitchFamily="34" charset="-128"/>
                <a:cs typeface="Calibri" panose="020F0502020204030204" pitchFamily="34" charset="0"/>
              </a:rPr>
              <a:t>prod</a:t>
            </a:r>
            <a:r>
              <a:rPr lang="en-US" altLang="en-US" sz="600" dirty="0">
                <a:latin typeface="Meiryo UI" panose="020B0604030504040204" pitchFamily="34" charset="-128"/>
                <a:ea typeface="Meiryo UI" panose="020B0604030504040204" pitchFamily="34" charset="-128"/>
                <a:cs typeface="Calibri" panose="020F0502020204030204" pitchFamily="34" charset="0"/>
              </a:rPr>
              <a:t> : </a:t>
            </a:r>
            <a:r>
              <a:rPr lang="en-US" altLang="en-US" sz="600" dirty="0">
                <a:solidFill>
                  <a:schemeClr val="accent2">
                    <a:lumMod val="75000"/>
                  </a:schemeClr>
                </a:solidFill>
                <a:latin typeface="Meiryo UI" panose="020B0604030504040204" pitchFamily="34" charset="-128"/>
                <a:ea typeface="Meiryo UI" panose="020B0604030504040204" pitchFamily="34" charset="-128"/>
                <a:cs typeface="Calibri" panose="020F0502020204030204" pitchFamily="34" charset="0"/>
              </a:rPr>
              <a:t>dp.takenaka.co.jp</a:t>
            </a:r>
            <a:endParaRPr lang="en-US" altLang="en-US" sz="600" dirty="0">
              <a:solidFill>
                <a:schemeClr val="accent2">
                  <a:lumMod val="75000"/>
                </a:schemeClr>
              </a:solidFill>
              <a:latin typeface="Meiryo UI" panose="020B0604030504040204" pitchFamily="34" charset="-128"/>
              <a:ea typeface="Meiryo UI" panose="020B0604030504040204" pitchFamily="34" charset="-128"/>
            </a:endParaRPr>
          </a:p>
        </p:txBody>
      </p:sp>
      <p:sp>
        <p:nvSpPr>
          <p:cNvPr id="117" name="Rectangle 116">
            <a:extLst>
              <a:ext uri="{FF2B5EF4-FFF2-40B4-BE49-F238E27FC236}">
                <a16:creationId xmlns:a16="http://schemas.microsoft.com/office/drawing/2014/main" id="{A68A34B5-A2B3-4C2D-83E6-9C4A121BD6DB}"/>
              </a:ext>
            </a:extLst>
          </p:cNvPr>
          <p:cNvSpPr/>
          <p:nvPr/>
        </p:nvSpPr>
        <p:spPr>
          <a:xfrm>
            <a:off x="4550287" y="2002824"/>
            <a:ext cx="2304859" cy="945164"/>
          </a:xfrm>
          <a:prstGeom prst="rect">
            <a:avLst/>
          </a:prstGeom>
          <a:solidFill>
            <a:srgbClr val="007CBC">
              <a:alpha val="9804"/>
            </a:srgbClr>
          </a:solid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3746" tIns="34290" rIns="68580" bIns="34290" numCol="1" spcCol="0" rtlCol="0" fromWordArt="0" anchor="t" anchorCtr="0" forceAA="0" compatLnSpc="1">
            <a:prstTxWarp prst="textNoShape">
              <a:avLst/>
            </a:prstTxWarp>
            <a:noAutofit/>
          </a:bodyPr>
          <a:lstStyle/>
          <a:p>
            <a:pPr algn="ctr"/>
            <a:r>
              <a:rPr lang="en-US" sz="675" dirty="0">
                <a:solidFill>
                  <a:schemeClr val="accent3"/>
                </a:solidFill>
                <a:latin typeface="Meiryo UI" panose="020B0604030504040204" pitchFamily="34" charset="-128"/>
                <a:ea typeface="Meiryo UI" panose="020B0604030504040204" pitchFamily="34" charset="-128"/>
              </a:rPr>
              <a:t>Private subnet</a:t>
            </a:r>
          </a:p>
        </p:txBody>
      </p:sp>
      <p:pic>
        <p:nvPicPr>
          <p:cNvPr id="118" name="Graphic 68">
            <a:extLst>
              <a:ext uri="{FF2B5EF4-FFF2-40B4-BE49-F238E27FC236}">
                <a16:creationId xmlns:a16="http://schemas.microsoft.com/office/drawing/2014/main" id="{AAD03F45-CE29-46FD-A702-2EC87C46A4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550508" y="2019098"/>
            <a:ext cx="258066" cy="230075"/>
          </a:xfrm>
          <a:prstGeom prst="rect">
            <a:avLst/>
          </a:prstGeom>
        </p:spPr>
      </p:pic>
      <p:sp>
        <p:nvSpPr>
          <p:cNvPr id="119" name="TextBox 118">
            <a:extLst>
              <a:ext uri="{FF2B5EF4-FFF2-40B4-BE49-F238E27FC236}">
                <a16:creationId xmlns:a16="http://schemas.microsoft.com/office/drawing/2014/main" id="{CDD12D35-CC5F-402A-8F21-BF8DDC9000EC}"/>
              </a:ext>
            </a:extLst>
          </p:cNvPr>
          <p:cNvSpPr txBox="1"/>
          <p:nvPr/>
        </p:nvSpPr>
        <p:spPr>
          <a:xfrm>
            <a:off x="4715489" y="2223399"/>
            <a:ext cx="2227301" cy="196208"/>
          </a:xfrm>
          <a:prstGeom prst="rect">
            <a:avLst/>
          </a:prstGeom>
          <a:noFill/>
        </p:spPr>
        <p:txBody>
          <a:bodyPr wrap="square" rtlCol="0">
            <a:spAutoFit/>
          </a:bodyPr>
          <a:lstStyle/>
          <a:p>
            <a:r>
              <a:rPr lang="en-US" sz="675" dirty="0">
                <a:latin typeface="Meiryo UI" panose="020B0604030504040204" pitchFamily="34" charset="-128"/>
                <a:ea typeface="Meiryo UI" panose="020B0604030504040204" pitchFamily="34" charset="-128"/>
              </a:rPr>
              <a:t>Design portal Web/Web API Application Group</a:t>
            </a:r>
          </a:p>
        </p:txBody>
      </p:sp>
      <p:grpSp>
        <p:nvGrpSpPr>
          <p:cNvPr id="120" name="Group 119">
            <a:extLst>
              <a:ext uri="{FF2B5EF4-FFF2-40B4-BE49-F238E27FC236}">
                <a16:creationId xmlns:a16="http://schemas.microsoft.com/office/drawing/2014/main" id="{F4AA46FB-4D23-4E4B-A0DA-A5118907B722}"/>
              </a:ext>
            </a:extLst>
          </p:cNvPr>
          <p:cNvGrpSpPr/>
          <p:nvPr/>
        </p:nvGrpSpPr>
        <p:grpSpPr>
          <a:xfrm>
            <a:off x="5355417" y="2393537"/>
            <a:ext cx="323226" cy="406685"/>
            <a:chOff x="1759554" y="3254575"/>
            <a:chExt cx="556261" cy="726243"/>
          </a:xfrm>
        </p:grpSpPr>
        <p:pic>
          <p:nvPicPr>
            <p:cNvPr id="121" name="Graphic 136">
              <a:extLst>
                <a:ext uri="{FF2B5EF4-FFF2-40B4-BE49-F238E27FC236}">
                  <a16:creationId xmlns:a16="http://schemas.microsoft.com/office/drawing/2014/main" id="{AAAC1D53-7B5C-40AF-BAE9-9C7817456AD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68472" y="3352014"/>
              <a:ext cx="384174" cy="384174"/>
            </a:xfrm>
            <a:prstGeom prst="rect">
              <a:avLst/>
            </a:prstGeom>
          </p:spPr>
        </p:pic>
        <p:sp>
          <p:nvSpPr>
            <p:cNvPr id="122" name="Rectangle 121">
              <a:extLst>
                <a:ext uri="{FF2B5EF4-FFF2-40B4-BE49-F238E27FC236}">
                  <a16:creationId xmlns:a16="http://schemas.microsoft.com/office/drawing/2014/main" id="{A52E5722-3690-4E16-9F06-93749F51DC1C}"/>
                </a:ext>
              </a:extLst>
            </p:cNvPr>
            <p:cNvSpPr/>
            <p:nvPr/>
          </p:nvSpPr>
          <p:spPr>
            <a:xfrm>
              <a:off x="1759554" y="3254575"/>
              <a:ext cx="556261" cy="72624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34290" numCol="1" spcCol="0" rtlCol="0" fromWordArt="0" anchor="b" anchorCtr="0" forceAA="0" compatLnSpc="1">
              <a:prstTxWarp prst="textNoShape">
                <a:avLst/>
              </a:prstTxWarp>
              <a:noAutofit/>
            </a:bodyPr>
            <a:lstStyle/>
            <a:p>
              <a:pPr algn="ctr"/>
              <a:r>
                <a:rPr lang="en-US" sz="675" dirty="0">
                  <a:solidFill>
                    <a:srgbClr val="D86613"/>
                  </a:solidFill>
                  <a:latin typeface="Meiryo UI" panose="020B0604030504040204" pitchFamily="34" charset="-128"/>
                  <a:ea typeface="Meiryo UI" panose="020B0604030504040204" pitchFamily="34" charset="-128"/>
                </a:rPr>
                <a:t>EC2</a:t>
              </a:r>
            </a:p>
          </p:txBody>
        </p:sp>
      </p:grpSp>
      <p:grpSp>
        <p:nvGrpSpPr>
          <p:cNvPr id="123" name="Group 122">
            <a:extLst>
              <a:ext uri="{FF2B5EF4-FFF2-40B4-BE49-F238E27FC236}">
                <a16:creationId xmlns:a16="http://schemas.microsoft.com/office/drawing/2014/main" id="{0EE7C5B8-FB3C-47D7-9A47-04BC73E49463}"/>
              </a:ext>
            </a:extLst>
          </p:cNvPr>
          <p:cNvGrpSpPr/>
          <p:nvPr/>
        </p:nvGrpSpPr>
        <p:grpSpPr>
          <a:xfrm>
            <a:off x="4967444" y="2390360"/>
            <a:ext cx="323226" cy="406685"/>
            <a:chOff x="1759554" y="3254575"/>
            <a:chExt cx="556261" cy="726243"/>
          </a:xfrm>
        </p:grpSpPr>
        <p:pic>
          <p:nvPicPr>
            <p:cNvPr id="124" name="Graphic 140">
              <a:extLst>
                <a:ext uri="{FF2B5EF4-FFF2-40B4-BE49-F238E27FC236}">
                  <a16:creationId xmlns:a16="http://schemas.microsoft.com/office/drawing/2014/main" id="{63488C45-AB54-4759-9E4A-A3E1AFCE56A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68472" y="3352014"/>
              <a:ext cx="384174" cy="384174"/>
            </a:xfrm>
            <a:prstGeom prst="rect">
              <a:avLst/>
            </a:prstGeom>
          </p:spPr>
        </p:pic>
        <p:sp>
          <p:nvSpPr>
            <p:cNvPr id="125" name="Rectangle 124">
              <a:extLst>
                <a:ext uri="{FF2B5EF4-FFF2-40B4-BE49-F238E27FC236}">
                  <a16:creationId xmlns:a16="http://schemas.microsoft.com/office/drawing/2014/main" id="{D36D57F9-0D97-459B-8A86-91AED5C13850}"/>
                </a:ext>
              </a:extLst>
            </p:cNvPr>
            <p:cNvSpPr/>
            <p:nvPr/>
          </p:nvSpPr>
          <p:spPr>
            <a:xfrm>
              <a:off x="1759554" y="3254575"/>
              <a:ext cx="556261" cy="72624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34290" numCol="1" spcCol="0" rtlCol="0" fromWordArt="0" anchor="b" anchorCtr="0" forceAA="0" compatLnSpc="1">
              <a:prstTxWarp prst="textNoShape">
                <a:avLst/>
              </a:prstTxWarp>
              <a:noAutofit/>
            </a:bodyPr>
            <a:lstStyle/>
            <a:p>
              <a:pPr algn="ctr"/>
              <a:r>
                <a:rPr lang="en-US" sz="675" dirty="0">
                  <a:solidFill>
                    <a:srgbClr val="D86613"/>
                  </a:solidFill>
                  <a:latin typeface="Meiryo UI" panose="020B0604030504040204" pitchFamily="34" charset="-128"/>
                  <a:ea typeface="Meiryo UI" panose="020B0604030504040204" pitchFamily="34" charset="-128"/>
                </a:rPr>
                <a:t>EC2</a:t>
              </a:r>
            </a:p>
          </p:txBody>
        </p:sp>
      </p:grpSp>
      <p:grpSp>
        <p:nvGrpSpPr>
          <p:cNvPr id="126" name="Group 125">
            <a:extLst>
              <a:ext uri="{FF2B5EF4-FFF2-40B4-BE49-F238E27FC236}">
                <a16:creationId xmlns:a16="http://schemas.microsoft.com/office/drawing/2014/main" id="{1E33CFD6-DF00-43B8-A15C-20C66460ACBE}"/>
              </a:ext>
            </a:extLst>
          </p:cNvPr>
          <p:cNvGrpSpPr/>
          <p:nvPr/>
        </p:nvGrpSpPr>
        <p:grpSpPr>
          <a:xfrm>
            <a:off x="4590543" y="2390360"/>
            <a:ext cx="323226" cy="406685"/>
            <a:chOff x="1759554" y="3254575"/>
            <a:chExt cx="556261" cy="726243"/>
          </a:xfrm>
        </p:grpSpPr>
        <p:pic>
          <p:nvPicPr>
            <p:cNvPr id="127" name="Graphic 144">
              <a:extLst>
                <a:ext uri="{FF2B5EF4-FFF2-40B4-BE49-F238E27FC236}">
                  <a16:creationId xmlns:a16="http://schemas.microsoft.com/office/drawing/2014/main" id="{CE9C85F6-0391-47FA-B5A1-B38D067236A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68472" y="3352014"/>
              <a:ext cx="384174" cy="384174"/>
            </a:xfrm>
            <a:prstGeom prst="rect">
              <a:avLst/>
            </a:prstGeom>
          </p:spPr>
        </p:pic>
        <p:sp>
          <p:nvSpPr>
            <p:cNvPr id="128" name="Rectangle 127">
              <a:extLst>
                <a:ext uri="{FF2B5EF4-FFF2-40B4-BE49-F238E27FC236}">
                  <a16:creationId xmlns:a16="http://schemas.microsoft.com/office/drawing/2014/main" id="{D181C6EE-7C39-4459-85A1-1C09D21FFD58}"/>
                </a:ext>
              </a:extLst>
            </p:cNvPr>
            <p:cNvSpPr/>
            <p:nvPr/>
          </p:nvSpPr>
          <p:spPr>
            <a:xfrm>
              <a:off x="1759554" y="3254575"/>
              <a:ext cx="556261" cy="72624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34290" numCol="1" spcCol="0" rtlCol="0" fromWordArt="0" anchor="b" anchorCtr="0" forceAA="0" compatLnSpc="1">
              <a:prstTxWarp prst="textNoShape">
                <a:avLst/>
              </a:prstTxWarp>
              <a:noAutofit/>
            </a:bodyPr>
            <a:lstStyle/>
            <a:p>
              <a:pPr algn="ctr"/>
              <a:r>
                <a:rPr lang="en-US" sz="675" dirty="0">
                  <a:solidFill>
                    <a:srgbClr val="D86613"/>
                  </a:solidFill>
                  <a:latin typeface="Meiryo UI" panose="020B0604030504040204" pitchFamily="34" charset="-128"/>
                  <a:ea typeface="Meiryo UI" panose="020B0604030504040204" pitchFamily="34" charset="-128"/>
                </a:rPr>
                <a:t>EC2</a:t>
              </a:r>
            </a:p>
          </p:txBody>
        </p:sp>
      </p:grpSp>
      <p:sp>
        <p:nvSpPr>
          <p:cNvPr id="129" name="TextBox 128">
            <a:extLst>
              <a:ext uri="{FF2B5EF4-FFF2-40B4-BE49-F238E27FC236}">
                <a16:creationId xmlns:a16="http://schemas.microsoft.com/office/drawing/2014/main" id="{AE34D9A8-BB43-47DF-B481-CF6794A8B86A}"/>
              </a:ext>
            </a:extLst>
          </p:cNvPr>
          <p:cNvSpPr txBox="1"/>
          <p:nvPr/>
        </p:nvSpPr>
        <p:spPr>
          <a:xfrm>
            <a:off x="4659571" y="2842610"/>
            <a:ext cx="1081528" cy="196208"/>
          </a:xfrm>
          <a:prstGeom prst="rect">
            <a:avLst/>
          </a:prstGeom>
          <a:noFill/>
        </p:spPr>
        <p:txBody>
          <a:bodyPr wrap="square" rtlCol="0">
            <a:spAutoFit/>
          </a:bodyPr>
          <a:lstStyle/>
          <a:p>
            <a:pPr algn="ctr"/>
            <a:r>
              <a:rPr lang="en-US" sz="675" dirty="0">
                <a:latin typeface="Meiryo UI" panose="020B0604030504040204" pitchFamily="34" charset="-128"/>
                <a:ea typeface="Meiryo UI" panose="020B0604030504040204" pitchFamily="34" charset="-128"/>
              </a:rPr>
              <a:t>EC2 Worker Nodes</a:t>
            </a:r>
          </a:p>
        </p:txBody>
      </p:sp>
      <p:sp>
        <p:nvSpPr>
          <p:cNvPr id="130" name="Bent Arrow 129"/>
          <p:cNvSpPr/>
          <p:nvPr/>
        </p:nvSpPr>
        <p:spPr>
          <a:xfrm>
            <a:off x="6518470" y="2073277"/>
            <a:ext cx="503691" cy="73055"/>
          </a:xfrm>
          <a:prstGeom prst="bentArrow">
            <a:avLst>
              <a:gd name="adj1" fmla="val 25000"/>
              <a:gd name="adj2" fmla="val 22082"/>
              <a:gd name="adj3" fmla="val 25000"/>
              <a:gd name="adj4" fmla="val 43750"/>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Meiryo UI" panose="020B0604030504040204" pitchFamily="34" charset="-128"/>
              <a:ea typeface="Meiryo UI" panose="020B0604030504040204" pitchFamily="34" charset="-128"/>
            </a:endParaRPr>
          </a:p>
        </p:txBody>
      </p:sp>
      <p:sp>
        <p:nvSpPr>
          <p:cNvPr id="131" name="TextBox 130">
            <a:extLst>
              <a:ext uri="{FF2B5EF4-FFF2-40B4-BE49-F238E27FC236}">
                <a16:creationId xmlns:a16="http://schemas.microsoft.com/office/drawing/2014/main" id="{814E85AF-D9B2-4E65-948E-59CAEED873CA}"/>
              </a:ext>
            </a:extLst>
          </p:cNvPr>
          <p:cNvSpPr txBox="1"/>
          <p:nvPr/>
        </p:nvSpPr>
        <p:spPr>
          <a:xfrm>
            <a:off x="6438421" y="1929629"/>
            <a:ext cx="560582" cy="207749"/>
          </a:xfrm>
          <a:prstGeom prst="rect">
            <a:avLst/>
          </a:prstGeom>
          <a:noFill/>
        </p:spPr>
        <p:txBody>
          <a:bodyPr wrap="square" rtlCol="0">
            <a:spAutoFit/>
          </a:bodyPr>
          <a:lstStyle/>
          <a:p>
            <a:pPr algn="ctr"/>
            <a:r>
              <a:rPr lang="en-US" sz="750" dirty="0">
                <a:latin typeface="Meiryo UI" panose="020B0604030504040204" pitchFamily="34" charset="-128"/>
                <a:ea typeface="Meiryo UI" panose="020B0604030504040204" pitchFamily="34" charset="-128"/>
              </a:rPr>
              <a:t>DNS</a:t>
            </a:r>
          </a:p>
        </p:txBody>
      </p:sp>
      <p:grpSp>
        <p:nvGrpSpPr>
          <p:cNvPr id="132" name="Group 131">
            <a:extLst>
              <a:ext uri="{FF2B5EF4-FFF2-40B4-BE49-F238E27FC236}">
                <a16:creationId xmlns:a16="http://schemas.microsoft.com/office/drawing/2014/main" id="{D5843DEC-D480-4EE4-9E41-474D991A162C}"/>
              </a:ext>
            </a:extLst>
          </p:cNvPr>
          <p:cNvGrpSpPr/>
          <p:nvPr/>
        </p:nvGrpSpPr>
        <p:grpSpPr>
          <a:xfrm>
            <a:off x="4428047" y="3045414"/>
            <a:ext cx="1436020" cy="586582"/>
            <a:chOff x="794571" y="4832588"/>
            <a:chExt cx="2300589" cy="1353813"/>
          </a:xfrm>
        </p:grpSpPr>
        <p:sp>
          <p:nvSpPr>
            <p:cNvPr id="133" name="Rectangle 132">
              <a:extLst>
                <a:ext uri="{FF2B5EF4-FFF2-40B4-BE49-F238E27FC236}">
                  <a16:creationId xmlns:a16="http://schemas.microsoft.com/office/drawing/2014/main" id="{E5E490B5-465F-4CD0-BA25-CA46B11662FB}"/>
                </a:ext>
              </a:extLst>
            </p:cNvPr>
            <p:cNvSpPr/>
            <p:nvPr/>
          </p:nvSpPr>
          <p:spPr>
            <a:xfrm>
              <a:off x="1133903" y="4832588"/>
              <a:ext cx="1764255" cy="135381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3746" tIns="34290" rIns="68580" bIns="34290" numCol="1" spcCol="0" rtlCol="0" fromWordArt="0" anchor="t" anchorCtr="0" forceAA="0" compatLnSpc="1">
              <a:prstTxWarp prst="textNoShape">
                <a:avLst/>
              </a:prstTxWarp>
              <a:noAutofit/>
            </a:bodyPr>
            <a:lstStyle/>
            <a:p>
              <a:pPr algn="ctr"/>
              <a:r>
                <a:rPr lang="en-US" sz="675" dirty="0">
                  <a:solidFill>
                    <a:schemeClr val="accent3"/>
                  </a:solidFill>
                  <a:latin typeface="Meiryo UI" panose="020B0604030504040204" pitchFamily="34" charset="-128"/>
                  <a:ea typeface="Meiryo UI" panose="020B0604030504040204" pitchFamily="34" charset="-128"/>
                </a:rPr>
                <a:t>Private subnet</a:t>
              </a:r>
            </a:p>
          </p:txBody>
        </p:sp>
        <p:sp>
          <p:nvSpPr>
            <p:cNvPr id="134" name="TextBox 133">
              <a:extLst>
                <a:ext uri="{FF2B5EF4-FFF2-40B4-BE49-F238E27FC236}">
                  <a16:creationId xmlns:a16="http://schemas.microsoft.com/office/drawing/2014/main" id="{824A946E-2E71-4D0C-A7D0-98015F21B765}"/>
                </a:ext>
              </a:extLst>
            </p:cNvPr>
            <p:cNvSpPr txBox="1"/>
            <p:nvPr/>
          </p:nvSpPr>
          <p:spPr>
            <a:xfrm>
              <a:off x="794571" y="4953899"/>
              <a:ext cx="2300589" cy="452842"/>
            </a:xfrm>
            <a:prstGeom prst="rect">
              <a:avLst/>
            </a:prstGeom>
            <a:noFill/>
          </p:spPr>
          <p:txBody>
            <a:bodyPr wrap="square" rtlCol="0">
              <a:spAutoFit/>
            </a:bodyPr>
            <a:lstStyle/>
            <a:p>
              <a:pPr algn="ctr"/>
              <a:r>
                <a:rPr lang="en-US" sz="675" dirty="0">
                  <a:latin typeface="Meiryo UI" panose="020B0604030504040204" pitchFamily="34" charset="-128"/>
                  <a:ea typeface="Meiryo UI" panose="020B0604030504040204" pitchFamily="34" charset="-128"/>
                </a:rPr>
                <a:t>Vendor Application Resources</a:t>
              </a:r>
            </a:p>
          </p:txBody>
        </p:sp>
        <p:grpSp>
          <p:nvGrpSpPr>
            <p:cNvPr id="135" name="Group 134">
              <a:extLst>
                <a:ext uri="{FF2B5EF4-FFF2-40B4-BE49-F238E27FC236}">
                  <a16:creationId xmlns:a16="http://schemas.microsoft.com/office/drawing/2014/main" id="{CB76DA4C-BC9C-4BFF-88A5-42322F78401E}"/>
                </a:ext>
              </a:extLst>
            </p:cNvPr>
            <p:cNvGrpSpPr/>
            <p:nvPr/>
          </p:nvGrpSpPr>
          <p:grpSpPr>
            <a:xfrm>
              <a:off x="1238538" y="5324960"/>
              <a:ext cx="556261" cy="671342"/>
              <a:chOff x="1759554" y="3254575"/>
              <a:chExt cx="556261" cy="726243"/>
            </a:xfrm>
          </p:grpSpPr>
          <p:pic>
            <p:nvPicPr>
              <p:cNvPr id="139" name="Graphic 160">
                <a:extLst>
                  <a:ext uri="{FF2B5EF4-FFF2-40B4-BE49-F238E27FC236}">
                    <a16:creationId xmlns:a16="http://schemas.microsoft.com/office/drawing/2014/main" id="{4E054BAB-229B-4BEA-ABA6-FC86D0577C4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68472" y="3352014"/>
                <a:ext cx="384174" cy="384174"/>
              </a:xfrm>
              <a:prstGeom prst="rect">
                <a:avLst/>
              </a:prstGeom>
            </p:spPr>
          </p:pic>
          <p:sp>
            <p:nvSpPr>
              <p:cNvPr id="140" name="Rectangle 139">
                <a:extLst>
                  <a:ext uri="{FF2B5EF4-FFF2-40B4-BE49-F238E27FC236}">
                    <a16:creationId xmlns:a16="http://schemas.microsoft.com/office/drawing/2014/main" id="{0765CBA8-B030-4242-99DF-DAB1A4B42F55}"/>
                  </a:ext>
                </a:extLst>
              </p:cNvPr>
              <p:cNvSpPr/>
              <p:nvPr/>
            </p:nvSpPr>
            <p:spPr>
              <a:xfrm>
                <a:off x="1759554" y="3254575"/>
                <a:ext cx="556261" cy="72624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34290" numCol="1" spcCol="0" rtlCol="0" fromWordArt="0" anchor="b" anchorCtr="0" forceAA="0" compatLnSpc="1">
                <a:prstTxWarp prst="textNoShape">
                  <a:avLst/>
                </a:prstTxWarp>
                <a:noAutofit/>
              </a:bodyPr>
              <a:lstStyle/>
              <a:p>
                <a:pPr algn="ctr"/>
                <a:r>
                  <a:rPr lang="en-US" sz="675" dirty="0">
                    <a:solidFill>
                      <a:srgbClr val="D86613"/>
                    </a:solidFill>
                    <a:latin typeface="Meiryo UI" panose="020B0604030504040204" pitchFamily="34" charset="-128"/>
                    <a:ea typeface="Meiryo UI" panose="020B0604030504040204" pitchFamily="34" charset="-128"/>
                  </a:rPr>
                  <a:t>EC2</a:t>
                </a:r>
              </a:p>
            </p:txBody>
          </p:sp>
        </p:grpSp>
        <p:grpSp>
          <p:nvGrpSpPr>
            <p:cNvPr id="136" name="Group 135">
              <a:extLst>
                <a:ext uri="{FF2B5EF4-FFF2-40B4-BE49-F238E27FC236}">
                  <a16:creationId xmlns:a16="http://schemas.microsoft.com/office/drawing/2014/main" id="{5B8426A6-7C06-4FAE-9788-C6FBC6958E7F}"/>
                </a:ext>
              </a:extLst>
            </p:cNvPr>
            <p:cNvGrpSpPr/>
            <p:nvPr/>
          </p:nvGrpSpPr>
          <p:grpSpPr>
            <a:xfrm>
              <a:off x="2019144" y="5310653"/>
              <a:ext cx="556261" cy="718251"/>
              <a:chOff x="1759554" y="3254575"/>
              <a:chExt cx="556261" cy="726243"/>
            </a:xfrm>
          </p:grpSpPr>
          <p:pic>
            <p:nvPicPr>
              <p:cNvPr id="137" name="Graphic 158">
                <a:extLst>
                  <a:ext uri="{FF2B5EF4-FFF2-40B4-BE49-F238E27FC236}">
                    <a16:creationId xmlns:a16="http://schemas.microsoft.com/office/drawing/2014/main" id="{DE2A5695-CB9B-4B74-8844-A1039BE3271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68472" y="3352014"/>
                <a:ext cx="384174" cy="384174"/>
              </a:xfrm>
              <a:prstGeom prst="rect">
                <a:avLst/>
              </a:prstGeom>
            </p:spPr>
          </p:pic>
          <p:sp>
            <p:nvSpPr>
              <p:cNvPr id="138" name="Rectangle 137">
                <a:extLst>
                  <a:ext uri="{FF2B5EF4-FFF2-40B4-BE49-F238E27FC236}">
                    <a16:creationId xmlns:a16="http://schemas.microsoft.com/office/drawing/2014/main" id="{92D35D3F-00DE-47A7-BC83-F0855AFFC86E}"/>
                  </a:ext>
                </a:extLst>
              </p:cNvPr>
              <p:cNvSpPr/>
              <p:nvPr/>
            </p:nvSpPr>
            <p:spPr>
              <a:xfrm>
                <a:off x="1759554" y="3254575"/>
                <a:ext cx="556261" cy="72624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34290" numCol="1" spcCol="0" rtlCol="0" fromWordArt="0" anchor="b" anchorCtr="0" forceAA="0" compatLnSpc="1">
                <a:prstTxWarp prst="textNoShape">
                  <a:avLst/>
                </a:prstTxWarp>
                <a:noAutofit/>
              </a:bodyPr>
              <a:lstStyle/>
              <a:p>
                <a:pPr algn="ctr"/>
                <a:r>
                  <a:rPr lang="en-US" sz="675" dirty="0">
                    <a:solidFill>
                      <a:srgbClr val="D86613"/>
                    </a:solidFill>
                    <a:latin typeface="Meiryo UI" panose="020B0604030504040204" pitchFamily="34" charset="-128"/>
                    <a:ea typeface="Meiryo UI" panose="020B0604030504040204" pitchFamily="34" charset="-128"/>
                  </a:rPr>
                  <a:t>EC2</a:t>
                </a:r>
              </a:p>
            </p:txBody>
          </p:sp>
        </p:grpSp>
      </p:grpSp>
      <p:sp>
        <p:nvSpPr>
          <p:cNvPr id="141" name="Rounded Rectangle 140"/>
          <p:cNvSpPr/>
          <p:nvPr/>
        </p:nvSpPr>
        <p:spPr>
          <a:xfrm>
            <a:off x="6584327" y="2404813"/>
            <a:ext cx="381384" cy="377576"/>
          </a:xfrm>
          <a:prstGeom prst="roundRect">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75" dirty="0">
                <a:latin typeface="Meiryo UI" panose="020B0604030504040204" pitchFamily="34" charset="-128"/>
                <a:ea typeface="Meiryo UI" panose="020B0604030504040204" pitchFamily="34" charset="-128"/>
              </a:rPr>
              <a:t>API Server</a:t>
            </a:r>
          </a:p>
        </p:txBody>
      </p:sp>
      <p:grpSp>
        <p:nvGrpSpPr>
          <p:cNvPr id="142" name="Group 141">
            <a:extLst>
              <a:ext uri="{FF2B5EF4-FFF2-40B4-BE49-F238E27FC236}">
                <a16:creationId xmlns:a16="http://schemas.microsoft.com/office/drawing/2014/main" id="{4BF8D81B-5CEE-4698-948E-4E3C256320E4}"/>
              </a:ext>
            </a:extLst>
          </p:cNvPr>
          <p:cNvGrpSpPr/>
          <p:nvPr/>
        </p:nvGrpSpPr>
        <p:grpSpPr>
          <a:xfrm>
            <a:off x="5778063" y="2395087"/>
            <a:ext cx="657856" cy="514718"/>
            <a:chOff x="6016843" y="3424155"/>
            <a:chExt cx="1931291" cy="1041683"/>
          </a:xfrm>
        </p:grpSpPr>
        <p:pic>
          <p:nvPicPr>
            <p:cNvPr id="143" name="Graphic 123">
              <a:extLst>
                <a:ext uri="{FF2B5EF4-FFF2-40B4-BE49-F238E27FC236}">
                  <a16:creationId xmlns:a16="http://schemas.microsoft.com/office/drawing/2014/main" id="{D5193FB7-EC68-4B25-904E-C6B3ED81A6D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452529" y="3424155"/>
              <a:ext cx="469900" cy="469900"/>
            </a:xfrm>
            <a:prstGeom prst="rect">
              <a:avLst/>
            </a:prstGeom>
          </p:spPr>
        </p:pic>
        <p:sp>
          <p:nvSpPr>
            <p:cNvPr id="144" name="TextBox 143">
              <a:extLst>
                <a:ext uri="{FF2B5EF4-FFF2-40B4-BE49-F238E27FC236}">
                  <a16:creationId xmlns:a16="http://schemas.microsoft.com/office/drawing/2014/main" id="{12A7AEB4-D90C-476B-B219-A164006F5A9E}"/>
                </a:ext>
              </a:extLst>
            </p:cNvPr>
            <p:cNvSpPr txBox="1"/>
            <p:nvPr/>
          </p:nvSpPr>
          <p:spPr>
            <a:xfrm>
              <a:off x="6016843" y="3858534"/>
              <a:ext cx="1931291" cy="607304"/>
            </a:xfrm>
            <a:prstGeom prst="rect">
              <a:avLst/>
            </a:prstGeom>
            <a:noFill/>
          </p:spPr>
          <p:txBody>
            <a:bodyPr wrap="square" rtlCol="0">
              <a:spAutoFit/>
            </a:bodyPr>
            <a:lstStyle/>
            <a:p>
              <a:pPr algn="ctr"/>
              <a:r>
                <a:rPr lang="en-US" sz="675" dirty="0">
                  <a:latin typeface="Meiryo UI" panose="020B0604030504040204" pitchFamily="34" charset="-128"/>
                  <a:ea typeface="Meiryo UI" panose="020B0604030504040204" pitchFamily="34" charset="-128"/>
                </a:rPr>
                <a:t>Kubernetes Nodes</a:t>
              </a:r>
            </a:p>
          </p:txBody>
        </p:sp>
      </p:grpSp>
      <p:cxnSp>
        <p:nvCxnSpPr>
          <p:cNvPr id="145" name="Straight Arrow Connector 144"/>
          <p:cNvCxnSpPr/>
          <p:nvPr/>
        </p:nvCxnSpPr>
        <p:spPr>
          <a:xfrm>
            <a:off x="5717874" y="2645745"/>
            <a:ext cx="857111" cy="140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80106" y="4819624"/>
            <a:ext cx="7647894" cy="246221"/>
          </a:xfrm>
          <a:prstGeom prst="rect">
            <a:avLst/>
          </a:prstGeom>
        </p:spPr>
        <p:txBody>
          <a:bodyPr wrap="square">
            <a:spAutoFit/>
          </a:bodyPr>
          <a:lstStyle/>
          <a:p>
            <a:r>
              <a:rPr lang="en-US" altLang="ja-JP" sz="1000" dirty="0">
                <a:latin typeface="Meiryo UI" panose="020B0604030504040204" pitchFamily="34" charset="-128"/>
                <a:ea typeface="Meiryo UI" panose="020B0604030504040204" pitchFamily="34" charset="-128"/>
              </a:rPr>
              <a:t>※</a:t>
            </a:r>
            <a:r>
              <a:rPr lang="ja-JP" altLang="en-US" sz="1000" dirty="0">
                <a:latin typeface="Meiryo UI" panose="020B0604030504040204" pitchFamily="34" charset="-128"/>
                <a:ea typeface="Meiryo UI" panose="020B0604030504040204" pitchFamily="34" charset="-128"/>
              </a:rPr>
              <a:t> マルチ</a:t>
            </a:r>
            <a:r>
              <a:rPr lang="en-US" altLang="ja-JP" sz="1000" dirty="0">
                <a:latin typeface="Meiryo UI" panose="020B0604030504040204" pitchFamily="34" charset="-128"/>
                <a:ea typeface="Meiryo UI" panose="020B0604030504040204" pitchFamily="34" charset="-128"/>
              </a:rPr>
              <a:t>AZ</a:t>
            </a:r>
            <a:r>
              <a:rPr lang="ja-JP" altLang="en-US" sz="1000" dirty="0">
                <a:latin typeface="Meiryo UI" panose="020B0604030504040204" pitchFamily="34" charset="-128"/>
                <a:ea typeface="Meiryo UI" panose="020B0604030504040204" pitchFamily="34" charset="-128"/>
              </a:rPr>
              <a:t>なので、サービス追加時の</a:t>
            </a:r>
            <a:r>
              <a:rPr lang="en-US" altLang="ja-JP" sz="1000" dirty="0">
                <a:latin typeface="Meiryo UI" panose="020B0604030504040204" pitchFamily="34" charset="-128"/>
                <a:ea typeface="Meiryo UI" panose="020B0604030504040204" pitchFamily="34" charset="-128"/>
              </a:rPr>
              <a:t>AZ2</a:t>
            </a:r>
            <a:r>
              <a:rPr lang="ja-JP" altLang="en-US" sz="1000" dirty="0">
                <a:latin typeface="Meiryo UI" panose="020B0604030504040204" pitchFamily="34" charset="-128"/>
                <a:ea typeface="Meiryo UI" panose="020B0604030504040204" pitchFamily="34" charset="-128"/>
              </a:rPr>
              <a:t>のフォローについて注意。</a:t>
            </a:r>
            <a:r>
              <a:rPr lang="en-US" altLang="ja-JP" sz="1000" dirty="0">
                <a:latin typeface="Meiryo UI" panose="020B0604030504040204" pitchFamily="34" charset="-128"/>
                <a:ea typeface="Meiryo UI" panose="020B0604030504040204" pitchFamily="34" charset="-128"/>
              </a:rPr>
              <a:t>(</a:t>
            </a:r>
            <a:r>
              <a:rPr lang="ja-JP" altLang="en-US" sz="1000" dirty="0">
                <a:latin typeface="Meiryo UI" panose="020B0604030504040204" pitchFamily="34" charset="-128"/>
                <a:ea typeface="Meiryo UI" panose="020B0604030504040204" pitchFamily="34" charset="-128"/>
              </a:rPr>
              <a:t>例</a:t>
            </a:r>
            <a:r>
              <a:rPr lang="en-US" altLang="ja-JP" sz="1000" dirty="0">
                <a:latin typeface="Meiryo UI" panose="020B0604030504040204" pitchFamily="34" charset="-128"/>
                <a:ea typeface="Meiryo UI" panose="020B0604030504040204" pitchFamily="34" charset="-128"/>
              </a:rPr>
              <a:t>:</a:t>
            </a:r>
            <a:r>
              <a:rPr lang="ja-JP" altLang="en-US" sz="1000" dirty="0">
                <a:latin typeface="Meiryo UI" panose="020B0604030504040204" pitchFamily="34" charset="-128"/>
                <a:ea typeface="Meiryo UI" panose="020B0604030504040204" pitchFamily="34" charset="-128"/>
              </a:rPr>
              <a:t> </a:t>
            </a:r>
            <a:r>
              <a:rPr lang="en-US" altLang="ja-JP" sz="1000" dirty="0">
                <a:latin typeface="Meiryo UI" panose="020B0604030504040204" pitchFamily="34" charset="-128"/>
                <a:ea typeface="Meiryo UI" panose="020B0604030504040204" pitchFamily="34" charset="-128"/>
              </a:rPr>
              <a:t>EC2</a:t>
            </a:r>
            <a:r>
              <a:rPr lang="ja-JP" altLang="en-US" sz="1000" dirty="0">
                <a:latin typeface="Meiryo UI" panose="020B0604030504040204" pitchFamily="34" charset="-128"/>
                <a:ea typeface="Meiryo UI" panose="020B0604030504040204" pitchFamily="34" charset="-128"/>
              </a:rPr>
              <a:t>追加は</a:t>
            </a:r>
            <a:r>
              <a:rPr lang="en-US" altLang="ja-JP" sz="1000" dirty="0">
                <a:latin typeface="Meiryo UI" panose="020B0604030504040204" pitchFamily="34" charset="-128"/>
                <a:ea typeface="Meiryo UI" panose="020B0604030504040204" pitchFamily="34" charset="-128"/>
              </a:rPr>
              <a:t>2</a:t>
            </a:r>
            <a:r>
              <a:rPr lang="ja-JP" altLang="en-US" sz="1000" dirty="0">
                <a:latin typeface="Meiryo UI" panose="020B0604030504040204" pitchFamily="34" charset="-128"/>
                <a:ea typeface="Meiryo UI" panose="020B0604030504040204" pitchFamily="34" charset="-128"/>
              </a:rPr>
              <a:t>台単位だが、何も言わないと</a:t>
            </a:r>
            <a:r>
              <a:rPr lang="en-US" altLang="ja-JP" sz="1000" dirty="0">
                <a:latin typeface="Meiryo UI" panose="020B0604030504040204" pitchFamily="34" charset="-128"/>
                <a:ea typeface="Meiryo UI" panose="020B0604030504040204" pitchFamily="34" charset="-128"/>
              </a:rPr>
              <a:t>1</a:t>
            </a:r>
            <a:r>
              <a:rPr lang="ja-JP" altLang="en-US" sz="1000" dirty="0">
                <a:latin typeface="Meiryo UI" panose="020B0604030504040204" pitchFamily="34" charset="-128"/>
                <a:ea typeface="Meiryo UI" panose="020B0604030504040204" pitchFamily="34" charset="-128"/>
              </a:rPr>
              <a:t>台しか追加しないことがある</a:t>
            </a:r>
            <a:r>
              <a:rPr lang="en-US" altLang="ja-JP" sz="1000" dirty="0">
                <a:latin typeface="Meiryo UI" panose="020B0604030504040204" pitchFamily="34" charset="-128"/>
                <a:ea typeface="Meiryo UI" panose="020B0604030504040204" pitchFamily="34" charset="-128"/>
              </a:rPr>
              <a:t>)</a:t>
            </a:r>
            <a:endParaRPr lang="ja-JP" altLang="en-US" sz="1000" dirty="0"/>
          </a:p>
        </p:txBody>
      </p:sp>
    </p:spTree>
    <p:extLst>
      <p:ext uri="{BB962C8B-B14F-4D97-AF65-F5344CB8AC3E}">
        <p14:creationId xmlns:p14="http://schemas.microsoft.com/office/powerpoint/2010/main" val="385375660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231390" y="27924"/>
            <a:ext cx="8723312" cy="3332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sz="1800" b="1" dirty="0">
                <a:solidFill>
                  <a:srgbClr val="0070C0"/>
                </a:solidFill>
                <a:latin typeface="Meiryo UI" panose="020B0604030504040204" pitchFamily="34" charset="-128"/>
                <a:ea typeface="Meiryo UI" panose="020B0604030504040204" pitchFamily="34" charset="-128"/>
              </a:rPr>
              <a:t>構成について（</a:t>
            </a:r>
            <a:r>
              <a:rPr lang="en-US" altLang="ja-JP" sz="1800" b="1" dirty="0">
                <a:solidFill>
                  <a:srgbClr val="0070C0"/>
                </a:solidFill>
                <a:latin typeface="Meiryo UI" panose="020B0604030504040204" pitchFamily="34" charset="-128"/>
                <a:ea typeface="Meiryo UI" panose="020B0604030504040204" pitchFamily="34" charset="-128"/>
              </a:rPr>
              <a:t>2020/9</a:t>
            </a:r>
            <a:r>
              <a:rPr lang="ja-JP" altLang="en-US" sz="1800" b="1" dirty="0">
                <a:solidFill>
                  <a:srgbClr val="0070C0"/>
                </a:solidFill>
                <a:latin typeface="Meiryo UI" panose="020B0604030504040204" pitchFamily="34" charset="-128"/>
                <a:ea typeface="Meiryo UI" panose="020B0604030504040204" pitchFamily="34" charset="-128"/>
              </a:rPr>
              <a:t>現在）</a:t>
            </a:r>
          </a:p>
        </p:txBody>
      </p:sp>
      <p:sp>
        <p:nvSpPr>
          <p:cNvPr id="146" name="Rectangle 145"/>
          <p:cNvSpPr/>
          <p:nvPr/>
        </p:nvSpPr>
        <p:spPr>
          <a:xfrm>
            <a:off x="231389" y="361204"/>
            <a:ext cx="8723312" cy="3600986"/>
          </a:xfrm>
          <a:prstGeom prst="rect">
            <a:avLst/>
          </a:prstGeom>
          <a:ln>
            <a:noFill/>
          </a:ln>
        </p:spPr>
        <p:txBody>
          <a:bodyPr wrap="square">
            <a:spAutoFit/>
          </a:bodyPr>
          <a:lstStyle/>
          <a:p>
            <a:pPr marL="171450" indent="-171450">
              <a:buFont typeface="Wingdings" panose="05000000000000000000" pitchFamily="2" charset="2"/>
              <a:buChar char="u"/>
            </a:pPr>
            <a:r>
              <a:rPr lang="ja-JP" altLang="en-US" sz="1200" b="1" dirty="0">
                <a:latin typeface="Meiryo UI" panose="020B0604030504040204" pitchFamily="34" charset="-128"/>
                <a:ea typeface="Meiryo UI" panose="020B0604030504040204" pitchFamily="34" charset="-128"/>
              </a:rPr>
              <a:t>各サービス稼働場所</a:t>
            </a:r>
            <a:br>
              <a:rPr lang="en-US" altLang="ja-JP" sz="1200" b="1"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全て</a:t>
            </a:r>
            <a:r>
              <a:rPr lang="en-US" altLang="ja-JP" sz="1200" dirty="0">
                <a:latin typeface="Meiryo UI" panose="020B0604030504040204" pitchFamily="34" charset="-128"/>
                <a:ea typeface="Meiryo UI" panose="020B0604030504040204" pitchFamily="34" charset="-128"/>
              </a:rPr>
              <a:t>EKS</a:t>
            </a:r>
            <a:r>
              <a:rPr lang="ja-JP" altLang="en-US" sz="1200" dirty="0">
                <a:latin typeface="Meiryo UI" panose="020B0604030504040204" pitchFamily="34" charset="-128"/>
                <a:ea typeface="Meiryo UI" panose="020B0604030504040204" pitchFamily="34" charset="-128"/>
              </a:rPr>
              <a:t>上にあるわけではなく、アプリによっては</a:t>
            </a:r>
            <a:r>
              <a:rPr lang="en-US" altLang="ja-JP" sz="1200" dirty="0">
                <a:latin typeface="Meiryo UI" panose="020B0604030504040204" pitchFamily="34" charset="-128"/>
                <a:ea typeface="Meiryo UI" panose="020B0604030504040204" pitchFamily="34" charset="-128"/>
              </a:rPr>
              <a:t>EC2</a:t>
            </a:r>
            <a:r>
              <a:rPr lang="ja-JP" altLang="en-US" sz="1200" dirty="0">
                <a:latin typeface="Meiryo UI" panose="020B0604030504040204" pitchFamily="34" charset="-128"/>
                <a:ea typeface="Meiryo UI" panose="020B0604030504040204" pitchFamily="34" charset="-128"/>
              </a:rPr>
              <a:t>上に配置されている。</a:t>
            </a:r>
            <a:endParaRPr lang="en-US" altLang="ja-JP" sz="1200" dirty="0">
              <a:latin typeface="Meiryo UI" panose="020B0604030504040204" pitchFamily="34" charset="-128"/>
              <a:ea typeface="Meiryo UI" panose="020B0604030504040204" pitchFamily="34" charset="-128"/>
            </a:endParaRPr>
          </a:p>
          <a:p>
            <a:pPr marL="171450" indent="-171450">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171450" indent="-171450">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171450" indent="-171450">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171450" indent="-171450">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171450" indent="-171450">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171450" indent="-171450">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171450" indent="-171450">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171450" indent="-171450">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171450" indent="-171450">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171450" indent="-171450">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171450" indent="-171450">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171450" indent="-171450">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建築アプリは、</a:t>
            </a:r>
            <a:r>
              <a:rPr lang="en-US" altLang="ja-JP" sz="1200" dirty="0">
                <a:latin typeface="Meiryo UI" panose="020B0604030504040204" pitchFamily="34" charset="-128"/>
                <a:ea typeface="Meiryo UI" panose="020B0604030504040204" pitchFamily="34" charset="-128"/>
              </a:rPr>
              <a:t>EKS</a:t>
            </a:r>
            <a:r>
              <a:rPr lang="ja-JP" altLang="en-US" sz="1200" dirty="0">
                <a:latin typeface="Meiryo UI" panose="020B0604030504040204" pitchFamily="34" charset="-128"/>
                <a:ea typeface="Meiryo UI" panose="020B0604030504040204" pitchFamily="34" charset="-128"/>
              </a:rPr>
              <a:t>が</a:t>
            </a:r>
            <a:r>
              <a:rPr lang="en-US" altLang="ja-JP" sz="1200" dirty="0">
                <a:latin typeface="Meiryo UI" panose="020B0604030504040204" pitchFamily="34" charset="-128"/>
                <a:ea typeface="Meiryo UI" panose="020B0604030504040204" pitchFamily="34" charset="-128"/>
              </a:rPr>
              <a:t>Windows</a:t>
            </a:r>
            <a:r>
              <a:rPr lang="ja-JP" altLang="en-US" sz="1200" dirty="0">
                <a:latin typeface="Meiryo UI" panose="020B0604030504040204" pitchFamily="34" charset="-128"/>
                <a:ea typeface="Meiryo UI" panose="020B0604030504040204" pitchFamily="34" charset="-128"/>
              </a:rPr>
              <a:t>バージョンでないため</a:t>
            </a:r>
            <a:r>
              <a:rPr lang="en-US" altLang="ja-JP" sz="1200" dirty="0">
                <a:latin typeface="Meiryo UI" panose="020B0604030504040204" pitchFamily="34" charset="-128"/>
                <a:ea typeface="Meiryo UI" panose="020B0604030504040204" pitchFamily="34" charset="-128"/>
              </a:rPr>
              <a:t>EC2</a:t>
            </a:r>
            <a:r>
              <a:rPr lang="ja-JP" altLang="en-US" sz="1200" dirty="0">
                <a:latin typeface="Meiryo UI" panose="020B0604030504040204" pitchFamily="34" charset="-128"/>
                <a:ea typeface="Meiryo UI" panose="020B0604030504040204" pitchFamily="34" charset="-128"/>
              </a:rPr>
              <a:t>に載せている。</a:t>
            </a:r>
            <a:endParaRPr lang="en-US" altLang="ja-JP" sz="1200" dirty="0">
              <a:latin typeface="Meiryo UI" panose="020B0604030504040204" pitchFamily="34" charset="-128"/>
              <a:ea typeface="Meiryo UI" panose="020B0604030504040204" pitchFamily="34" charset="-128"/>
            </a:endParaRPr>
          </a:p>
          <a:p>
            <a:r>
              <a:rPr lang="ja-JP" altLang="en-US" sz="1200" dirty="0">
                <a:latin typeface="Meiryo UI" panose="020B0604030504040204" pitchFamily="34" charset="-128"/>
                <a:ea typeface="Meiryo UI" panose="020B0604030504040204" pitchFamily="34" charset="-128"/>
              </a:rPr>
              <a:t>　 </a:t>
            </a:r>
            <a:r>
              <a:rPr lang="en-US" altLang="ja-JP" sz="1200" dirty="0">
                <a:latin typeface="Meiryo UI" panose="020B0604030504040204" pitchFamily="34" charset="-128"/>
                <a:ea typeface="Meiryo UI" panose="020B0604030504040204" pitchFamily="34" charset="-128"/>
              </a:rPr>
              <a:t>EKS</a:t>
            </a:r>
            <a:r>
              <a:rPr lang="ja-JP" altLang="en-US" sz="1200" dirty="0">
                <a:latin typeface="Meiryo UI" panose="020B0604030504040204" pitchFamily="34" charset="-128"/>
                <a:ea typeface="Meiryo UI" panose="020B0604030504040204" pitchFamily="34" charset="-128"/>
              </a:rPr>
              <a:t> </a:t>
            </a:r>
            <a:r>
              <a:rPr lang="en-US" altLang="ja-JP" sz="1200" dirty="0">
                <a:latin typeface="Meiryo UI" panose="020B0604030504040204" pitchFamily="34" charset="-128"/>
                <a:ea typeface="Meiryo UI" panose="020B0604030504040204" pitchFamily="34" charset="-128"/>
              </a:rPr>
              <a:t>on </a:t>
            </a:r>
            <a:r>
              <a:rPr lang="en-US" altLang="ja-JP" sz="1200" dirty="0" err="1">
                <a:latin typeface="Meiryo UI" panose="020B0604030504040204" pitchFamily="34" charset="-128"/>
                <a:ea typeface="Meiryo UI" panose="020B0604030504040204" pitchFamily="34" charset="-128"/>
              </a:rPr>
              <a:t>Fargate</a:t>
            </a:r>
            <a:r>
              <a:rPr lang="ja-JP" altLang="en-US" sz="1200" dirty="0">
                <a:latin typeface="Meiryo UI" panose="020B0604030504040204" pitchFamily="34" charset="-128"/>
                <a:ea typeface="Meiryo UI" panose="020B0604030504040204" pitchFamily="34" charset="-128"/>
              </a:rPr>
              <a:t>の採用が決定しているため、</a:t>
            </a:r>
            <a:r>
              <a:rPr lang="en-US" altLang="ja-JP" sz="1200" dirty="0">
                <a:latin typeface="Meiryo UI" panose="020B0604030504040204" pitchFamily="34" charset="-128"/>
                <a:ea typeface="Meiryo UI" panose="020B0604030504040204" pitchFamily="34" charset="-128"/>
              </a:rPr>
              <a:t>Windows</a:t>
            </a:r>
            <a:r>
              <a:rPr lang="ja-JP" altLang="en-US" sz="1200" dirty="0">
                <a:latin typeface="Meiryo UI" panose="020B0604030504040204" pitchFamily="34" charset="-128"/>
                <a:ea typeface="Meiryo UI" panose="020B0604030504040204" pitchFamily="34" charset="-128"/>
              </a:rPr>
              <a:t>バージョンは</a:t>
            </a:r>
            <a:r>
              <a:rPr lang="en-US" altLang="ja-JP" sz="1200" dirty="0">
                <a:latin typeface="Meiryo UI" panose="020B0604030504040204" pitchFamily="34" charset="-128"/>
                <a:ea typeface="Meiryo UI" panose="020B0604030504040204" pitchFamily="34" charset="-128"/>
              </a:rPr>
              <a:t>EKS</a:t>
            </a:r>
            <a:r>
              <a:rPr lang="ja-JP" altLang="en-US" sz="1200" dirty="0">
                <a:latin typeface="Meiryo UI" panose="020B0604030504040204" pitchFamily="34" charset="-128"/>
                <a:ea typeface="Meiryo UI" panose="020B0604030504040204" pitchFamily="34" charset="-128"/>
              </a:rPr>
              <a:t>に載せられない。</a:t>
            </a:r>
            <a:endParaRPr lang="en-US" altLang="ja-JP" sz="1200" dirty="0">
              <a:latin typeface="Meiryo UI" panose="020B0604030504040204" pitchFamily="34" charset="-128"/>
              <a:ea typeface="Meiryo UI" panose="020B0604030504040204" pitchFamily="34" charset="-128"/>
            </a:endParaRPr>
          </a:p>
          <a:p>
            <a:pPr marL="171450" indent="-171450">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171450" indent="-171450">
              <a:buFont typeface="Wingdings" panose="05000000000000000000" pitchFamily="2" charset="2"/>
              <a:buChar char="u"/>
            </a:pPr>
            <a:r>
              <a:rPr lang="en-US" altLang="ja-JP" sz="1200" b="1" dirty="0">
                <a:latin typeface="Meiryo UI" panose="020B0604030504040204" pitchFamily="34" charset="-128"/>
                <a:ea typeface="Meiryo UI" panose="020B0604030504040204" pitchFamily="34" charset="-128"/>
              </a:rPr>
              <a:t>AWS</a:t>
            </a:r>
            <a:r>
              <a:rPr lang="ja-JP" altLang="en-US" sz="1200" b="1" dirty="0">
                <a:latin typeface="Meiryo UI" panose="020B0604030504040204" pitchFamily="34" charset="-128"/>
                <a:ea typeface="Meiryo UI" panose="020B0604030504040204" pitchFamily="34" charset="-128"/>
              </a:rPr>
              <a:t>構成リスト</a:t>
            </a:r>
            <a:br>
              <a:rPr lang="en-US" altLang="ja-JP" sz="1200" b="1" dirty="0">
                <a:latin typeface="Meiryo UI" panose="020B0604030504040204" pitchFamily="34" charset="-128"/>
                <a:ea typeface="Meiryo UI" panose="020B0604030504040204" pitchFamily="34" charset="-128"/>
              </a:rPr>
            </a:br>
            <a:r>
              <a:rPr lang="en-US" altLang="ja-JP" sz="1200" dirty="0">
                <a:latin typeface="Meiryo UI" panose="020B0604030504040204" pitchFamily="34" charset="-128"/>
                <a:ea typeface="Meiryo UI" panose="020B0604030504040204" pitchFamily="34" charset="-128"/>
              </a:rPr>
              <a:t>AWS</a:t>
            </a:r>
            <a:r>
              <a:rPr lang="ja-JP" altLang="en-US" sz="1200" dirty="0">
                <a:latin typeface="Meiryo UI" panose="020B0604030504040204" pitchFamily="34" charset="-128"/>
                <a:ea typeface="Meiryo UI" panose="020B0604030504040204" pitchFamily="34" charset="-128"/>
              </a:rPr>
              <a:t>上で構成をエクスポートできるため、現在の構成を出力したいときは、</a:t>
            </a:r>
            <a:r>
              <a:rPr lang="en-US" altLang="ja-JP" sz="1200" dirty="0">
                <a:latin typeface="Meiryo UI" panose="020B0604030504040204" pitchFamily="34" charset="-128"/>
                <a:ea typeface="Meiryo UI" panose="020B0604030504040204" pitchFamily="34" charset="-128"/>
              </a:rPr>
              <a:t>Siva</a:t>
            </a:r>
            <a:r>
              <a:rPr lang="ja-JP" altLang="en-US" sz="1200" dirty="0">
                <a:latin typeface="Meiryo UI" panose="020B0604030504040204" pitchFamily="34" charset="-128"/>
                <a:ea typeface="Meiryo UI" panose="020B0604030504040204" pitchFamily="34" charset="-128"/>
              </a:rPr>
              <a:t>に依頼してください。</a:t>
            </a:r>
            <a:endParaRPr lang="en-US" altLang="ja-JP" sz="1200" dirty="0">
              <a:latin typeface="Meiryo UI" panose="020B0604030504040204" pitchFamily="34" charset="-128"/>
              <a:ea typeface="Meiryo UI" panose="020B0604030504040204" pitchFamily="34" charset="-128"/>
            </a:endParaRPr>
          </a:p>
        </p:txBody>
      </p:sp>
      <p:graphicFrame>
        <p:nvGraphicFramePr>
          <p:cNvPr id="3" name="Table 2"/>
          <p:cNvGraphicFramePr>
            <a:graphicFrameLocks noGrp="1"/>
          </p:cNvGraphicFramePr>
          <p:nvPr>
            <p:extLst>
              <p:ext uri="{D42A27DB-BD31-4B8C-83A1-F6EECF244321}">
                <p14:modId xmlns:p14="http://schemas.microsoft.com/office/powerpoint/2010/main" val="4225396379"/>
              </p:ext>
            </p:extLst>
          </p:nvPr>
        </p:nvGraphicFramePr>
        <p:xfrm>
          <a:off x="486648" y="803819"/>
          <a:ext cx="5456952" cy="2133600"/>
        </p:xfrm>
        <a:graphic>
          <a:graphicData uri="http://schemas.openxmlformats.org/drawingml/2006/table">
            <a:tbl>
              <a:tblPr firstRow="1" bandRow="1">
                <a:tableStyleId>{5940675A-B579-460E-94D1-54222C63F5DA}</a:tableStyleId>
              </a:tblPr>
              <a:tblGrid>
                <a:gridCol w="2728476">
                  <a:extLst>
                    <a:ext uri="{9D8B030D-6E8A-4147-A177-3AD203B41FA5}">
                      <a16:colId xmlns:a16="http://schemas.microsoft.com/office/drawing/2014/main" val="1378137015"/>
                    </a:ext>
                  </a:extLst>
                </a:gridCol>
                <a:gridCol w="2728476">
                  <a:extLst>
                    <a:ext uri="{9D8B030D-6E8A-4147-A177-3AD203B41FA5}">
                      <a16:colId xmlns:a16="http://schemas.microsoft.com/office/drawing/2014/main" val="1322015369"/>
                    </a:ext>
                  </a:extLst>
                </a:gridCol>
              </a:tblGrid>
              <a:tr h="291050">
                <a:tc>
                  <a:txBody>
                    <a:bodyPr/>
                    <a:lstStyle/>
                    <a:p>
                      <a:pPr algn="ctr"/>
                      <a:r>
                        <a:rPr kumimoji="1" lang="ja-JP" altLang="en-US" sz="1400" b="1" dirty="0">
                          <a:latin typeface="Meiryo UI" panose="020B0604030504040204" pitchFamily="34" charset="-128"/>
                          <a:ea typeface="Meiryo UI" panose="020B0604030504040204" pitchFamily="34" charset="-128"/>
                        </a:rPr>
                        <a:t>サービス</a:t>
                      </a:r>
                    </a:p>
                  </a:txBody>
                  <a:tcPr anchor="ctr">
                    <a:solidFill>
                      <a:schemeClr val="accent1">
                        <a:lumMod val="20000"/>
                        <a:lumOff val="80000"/>
                      </a:schemeClr>
                    </a:solidFill>
                  </a:tcPr>
                </a:tc>
                <a:tc>
                  <a:txBody>
                    <a:bodyPr/>
                    <a:lstStyle/>
                    <a:p>
                      <a:pPr algn="ctr"/>
                      <a:r>
                        <a:rPr kumimoji="1" lang="ja-JP" altLang="en-US" sz="1400" b="1" dirty="0">
                          <a:latin typeface="Meiryo UI" panose="020B0604030504040204" pitchFamily="34" charset="-128"/>
                          <a:ea typeface="Meiryo UI" panose="020B0604030504040204" pitchFamily="34" charset="-128"/>
                        </a:rPr>
                        <a:t>稼働場所</a:t>
                      </a:r>
                    </a:p>
                  </a:txBody>
                  <a:tcPr anchor="ctr">
                    <a:solidFill>
                      <a:schemeClr val="accent1">
                        <a:lumMod val="20000"/>
                        <a:lumOff val="80000"/>
                      </a:schemeClr>
                    </a:solidFill>
                  </a:tcPr>
                </a:tc>
                <a:extLst>
                  <a:ext uri="{0D108BD9-81ED-4DB2-BD59-A6C34878D82A}">
                    <a16:rowId xmlns:a16="http://schemas.microsoft.com/office/drawing/2014/main" val="3269247334"/>
                  </a:ext>
                </a:extLst>
              </a:tr>
              <a:tr h="291050">
                <a:tc>
                  <a:txBody>
                    <a:bodyPr/>
                    <a:lstStyle/>
                    <a:p>
                      <a:pPr algn="ctr"/>
                      <a:r>
                        <a:rPr kumimoji="1" lang="en-US" altLang="ja-JP" sz="1400" dirty="0">
                          <a:latin typeface="Meiryo UI" panose="020B0604030504040204" pitchFamily="34" charset="-128"/>
                          <a:ea typeface="Meiryo UI" panose="020B0604030504040204" pitchFamily="34" charset="-128"/>
                        </a:rPr>
                        <a:t>Portal</a:t>
                      </a:r>
                      <a:endParaRPr kumimoji="1" lang="ja-JP" altLang="en-US" sz="1400" dirty="0">
                        <a:latin typeface="Meiryo UI" panose="020B0604030504040204" pitchFamily="34" charset="-128"/>
                        <a:ea typeface="Meiryo UI" panose="020B0604030504040204" pitchFamily="34" charset="-128"/>
                      </a:endParaRPr>
                    </a:p>
                  </a:txBody>
                  <a:tcPr anchor="ctr"/>
                </a:tc>
                <a:tc>
                  <a:txBody>
                    <a:bodyPr/>
                    <a:lstStyle/>
                    <a:p>
                      <a:pPr algn="ctr"/>
                      <a:r>
                        <a:rPr kumimoji="1" lang="en-US" altLang="ja-JP" sz="1400" dirty="0">
                          <a:latin typeface="Meiryo UI" panose="020B0604030504040204" pitchFamily="34" charset="-128"/>
                          <a:ea typeface="Meiryo UI" panose="020B0604030504040204" pitchFamily="34" charset="-128"/>
                        </a:rPr>
                        <a:t>EKS</a:t>
                      </a:r>
                      <a:endParaRPr kumimoji="1" lang="ja-JP" altLang="en-US" sz="1400" dirty="0">
                        <a:latin typeface="Meiryo UI" panose="020B0604030504040204" pitchFamily="34" charset="-128"/>
                        <a:ea typeface="Meiryo UI" panose="020B0604030504040204" pitchFamily="34" charset="-128"/>
                      </a:endParaRPr>
                    </a:p>
                  </a:txBody>
                  <a:tcPr anchor="ctr"/>
                </a:tc>
                <a:extLst>
                  <a:ext uri="{0D108BD9-81ED-4DB2-BD59-A6C34878D82A}">
                    <a16:rowId xmlns:a16="http://schemas.microsoft.com/office/drawing/2014/main" val="2295452098"/>
                  </a:ext>
                </a:extLst>
              </a:tr>
              <a:tr h="291050">
                <a:tc>
                  <a:txBody>
                    <a:bodyPr/>
                    <a:lstStyle/>
                    <a:p>
                      <a:pPr algn="ctr"/>
                      <a:r>
                        <a:rPr kumimoji="1" lang="en-US" altLang="ja-JP" sz="1400" dirty="0" err="1">
                          <a:latin typeface="Meiryo UI" panose="020B0604030504040204" pitchFamily="34" charset="-128"/>
                          <a:ea typeface="Meiryo UI" panose="020B0604030504040204" pitchFamily="34" charset="-128"/>
                        </a:rPr>
                        <a:t>OrizuruViewer</a:t>
                      </a:r>
                      <a:endParaRPr kumimoji="1" lang="ja-JP" altLang="en-US" sz="1400" dirty="0">
                        <a:latin typeface="Meiryo UI" panose="020B0604030504040204" pitchFamily="34" charset="-128"/>
                        <a:ea typeface="Meiryo UI" panose="020B0604030504040204" pitchFamily="34" charset="-128"/>
                      </a:endParaRPr>
                    </a:p>
                  </a:txBody>
                  <a:tcPr anchor="ctr"/>
                </a:tc>
                <a:tc>
                  <a:txBody>
                    <a:bodyPr/>
                    <a:lstStyle/>
                    <a:p>
                      <a:pPr algn="ctr"/>
                      <a:r>
                        <a:rPr kumimoji="1" lang="en-US" altLang="ja-JP" sz="1400" dirty="0">
                          <a:latin typeface="Meiryo UI" panose="020B0604030504040204" pitchFamily="34" charset="-128"/>
                          <a:ea typeface="Meiryo UI" panose="020B0604030504040204" pitchFamily="34" charset="-128"/>
                        </a:rPr>
                        <a:t>EC2</a:t>
                      </a:r>
                      <a:endParaRPr kumimoji="1" lang="ja-JP" altLang="en-US" sz="1400" dirty="0">
                        <a:latin typeface="Meiryo UI" panose="020B0604030504040204" pitchFamily="34" charset="-128"/>
                        <a:ea typeface="Meiryo UI" panose="020B0604030504040204" pitchFamily="34" charset="-128"/>
                      </a:endParaRPr>
                    </a:p>
                  </a:txBody>
                  <a:tcPr anchor="ctr"/>
                </a:tc>
                <a:extLst>
                  <a:ext uri="{0D108BD9-81ED-4DB2-BD59-A6C34878D82A}">
                    <a16:rowId xmlns:a16="http://schemas.microsoft.com/office/drawing/2014/main" val="3708066573"/>
                  </a:ext>
                </a:extLst>
              </a:tr>
              <a:tr h="291050">
                <a:tc>
                  <a:txBody>
                    <a:bodyPr/>
                    <a:lstStyle/>
                    <a:p>
                      <a:pPr algn="ctr"/>
                      <a:r>
                        <a:rPr kumimoji="1" lang="en-US" altLang="ja-JP" sz="1400" dirty="0" err="1">
                          <a:latin typeface="Meiryo UI" panose="020B0604030504040204" pitchFamily="34" charset="-128"/>
                          <a:ea typeface="Meiryo UI" panose="020B0604030504040204" pitchFamily="34" charset="-128"/>
                        </a:rPr>
                        <a:t>ArchiCAD</a:t>
                      </a:r>
                      <a:endParaRPr kumimoji="1" lang="ja-JP" altLang="en-US" sz="1400" dirty="0">
                        <a:latin typeface="Meiryo UI" panose="020B0604030504040204" pitchFamily="34" charset="-128"/>
                        <a:ea typeface="Meiryo UI" panose="020B0604030504040204" pitchFamily="34" charset="-128"/>
                      </a:endParaRPr>
                    </a:p>
                  </a:txBody>
                  <a:tcPr anchor="ctr"/>
                </a:tc>
                <a:tc>
                  <a:txBody>
                    <a:bodyPr/>
                    <a:lstStyle/>
                    <a:p>
                      <a:pPr algn="ctr"/>
                      <a:r>
                        <a:rPr kumimoji="1" lang="en-US" altLang="ja-JP" sz="1400" dirty="0">
                          <a:latin typeface="Meiryo UI" panose="020B0604030504040204" pitchFamily="34" charset="-128"/>
                          <a:ea typeface="Meiryo UI" panose="020B0604030504040204" pitchFamily="34" charset="-128"/>
                        </a:rPr>
                        <a:t>EC2</a:t>
                      </a:r>
                      <a:endParaRPr kumimoji="1" lang="ja-JP" altLang="en-US" sz="1400" dirty="0">
                        <a:latin typeface="Meiryo UI" panose="020B0604030504040204" pitchFamily="34" charset="-128"/>
                        <a:ea typeface="Meiryo UI" panose="020B0604030504040204" pitchFamily="34" charset="-128"/>
                      </a:endParaRPr>
                    </a:p>
                  </a:txBody>
                  <a:tcPr anchor="ctr"/>
                </a:tc>
                <a:extLst>
                  <a:ext uri="{0D108BD9-81ED-4DB2-BD59-A6C34878D82A}">
                    <a16:rowId xmlns:a16="http://schemas.microsoft.com/office/drawing/2014/main" val="2726521947"/>
                  </a:ext>
                </a:extLst>
              </a:tr>
              <a:tr h="291050">
                <a:tc>
                  <a:txBody>
                    <a:bodyPr/>
                    <a:lstStyle/>
                    <a:p>
                      <a:pPr algn="ctr"/>
                      <a:r>
                        <a:rPr kumimoji="1" lang="en-US" altLang="ja-JP" sz="1400" dirty="0">
                          <a:latin typeface="Meiryo UI" panose="020B0604030504040204" pitchFamily="34" charset="-128"/>
                          <a:ea typeface="Meiryo UI" panose="020B0604030504040204" pitchFamily="34" charset="-128"/>
                        </a:rPr>
                        <a:t>KB</a:t>
                      </a:r>
                      <a:r>
                        <a:rPr kumimoji="1" lang="en-US" altLang="ja-JP" sz="1400" baseline="0" dirty="0">
                          <a:latin typeface="Meiryo UI" panose="020B0604030504040204" pitchFamily="34" charset="-128"/>
                          <a:ea typeface="Meiryo UI" panose="020B0604030504040204" pitchFamily="34" charset="-128"/>
                        </a:rPr>
                        <a:t> (</a:t>
                      </a:r>
                      <a:r>
                        <a:rPr kumimoji="1" lang="en-US" altLang="ja-JP" sz="1400" dirty="0">
                          <a:latin typeface="Meiryo UI" panose="020B0604030504040204" pitchFamily="34" charset="-128"/>
                          <a:ea typeface="Meiryo UI" panose="020B0604030504040204" pitchFamily="34" charset="-128"/>
                        </a:rPr>
                        <a:t>Knowledge</a:t>
                      </a:r>
                      <a:r>
                        <a:rPr kumimoji="1" lang="en-US" altLang="ja-JP" sz="1400" baseline="0" dirty="0">
                          <a:latin typeface="Meiryo UI" panose="020B0604030504040204" pitchFamily="34" charset="-128"/>
                          <a:ea typeface="Meiryo UI" panose="020B0604030504040204" pitchFamily="34" charset="-128"/>
                        </a:rPr>
                        <a:t> Bridge)</a:t>
                      </a:r>
                      <a:endParaRPr kumimoji="1" lang="ja-JP" altLang="en-US" sz="1400" dirty="0">
                        <a:latin typeface="Meiryo UI" panose="020B0604030504040204" pitchFamily="34" charset="-128"/>
                        <a:ea typeface="Meiryo UI" panose="020B0604030504040204" pitchFamily="34" charset="-128"/>
                      </a:endParaRPr>
                    </a:p>
                  </a:txBody>
                  <a:tcPr anchor="ctr"/>
                </a:tc>
                <a:tc>
                  <a:txBody>
                    <a:bodyPr/>
                    <a:lstStyle/>
                    <a:p>
                      <a:pPr algn="ctr"/>
                      <a:r>
                        <a:rPr kumimoji="1" lang="en-US" altLang="ja-JP" sz="1400" dirty="0">
                          <a:latin typeface="Meiryo UI" panose="020B0604030504040204" pitchFamily="34" charset="-128"/>
                          <a:ea typeface="Meiryo UI" panose="020B0604030504040204" pitchFamily="34" charset="-128"/>
                        </a:rPr>
                        <a:t>SaaS</a:t>
                      </a:r>
                      <a:endParaRPr kumimoji="1" lang="ja-JP" altLang="en-US" sz="1400" dirty="0">
                        <a:latin typeface="Meiryo UI" panose="020B0604030504040204" pitchFamily="34" charset="-128"/>
                        <a:ea typeface="Meiryo UI" panose="020B0604030504040204" pitchFamily="34" charset="-128"/>
                      </a:endParaRPr>
                    </a:p>
                  </a:txBody>
                  <a:tcPr anchor="ctr"/>
                </a:tc>
                <a:extLst>
                  <a:ext uri="{0D108BD9-81ED-4DB2-BD59-A6C34878D82A}">
                    <a16:rowId xmlns:a16="http://schemas.microsoft.com/office/drawing/2014/main" val="900113609"/>
                  </a:ext>
                </a:extLst>
              </a:tr>
              <a:tr h="291050">
                <a:tc>
                  <a:txBody>
                    <a:bodyPr/>
                    <a:lstStyle/>
                    <a:p>
                      <a:pPr algn="ctr"/>
                      <a:r>
                        <a:rPr kumimoji="1" lang="en-US" altLang="ja-JP" sz="1400" dirty="0">
                          <a:latin typeface="Meiryo UI" panose="020B0604030504040204" pitchFamily="34" charset="-128"/>
                          <a:ea typeface="Meiryo UI" panose="020B0604030504040204" pitchFamily="34" charset="-128"/>
                        </a:rPr>
                        <a:t>MEP-C</a:t>
                      </a:r>
                      <a:endParaRPr kumimoji="1" lang="ja-JP" altLang="en-US" sz="1400" dirty="0">
                        <a:latin typeface="Meiryo UI" panose="020B0604030504040204" pitchFamily="34" charset="-128"/>
                        <a:ea typeface="Meiryo UI" panose="020B0604030504040204" pitchFamily="34" charset="-128"/>
                      </a:endParaRPr>
                    </a:p>
                  </a:txBody>
                  <a:tcPr anchor="ctr"/>
                </a:tc>
                <a:tc>
                  <a:txBody>
                    <a:bodyPr/>
                    <a:lstStyle/>
                    <a:p>
                      <a:pPr algn="ctr"/>
                      <a:r>
                        <a:rPr kumimoji="1" lang="en-US" altLang="ja-JP" sz="1400" dirty="0">
                          <a:latin typeface="Meiryo UI" panose="020B0604030504040204" pitchFamily="34" charset="-128"/>
                          <a:ea typeface="Meiryo UI" panose="020B0604030504040204" pitchFamily="34" charset="-128"/>
                        </a:rPr>
                        <a:t>EKS</a:t>
                      </a:r>
                      <a:endParaRPr kumimoji="1" lang="ja-JP" altLang="en-US" sz="1400" dirty="0">
                        <a:latin typeface="Meiryo UI" panose="020B0604030504040204" pitchFamily="34" charset="-128"/>
                        <a:ea typeface="Meiryo UI" panose="020B0604030504040204" pitchFamily="34" charset="-128"/>
                      </a:endParaRPr>
                    </a:p>
                  </a:txBody>
                  <a:tcPr anchor="ctr"/>
                </a:tc>
                <a:extLst>
                  <a:ext uri="{0D108BD9-81ED-4DB2-BD59-A6C34878D82A}">
                    <a16:rowId xmlns:a16="http://schemas.microsoft.com/office/drawing/2014/main" val="4001811065"/>
                  </a:ext>
                </a:extLst>
              </a:tr>
              <a:tr h="291050">
                <a:tc>
                  <a:txBody>
                    <a:bodyPr/>
                    <a:lstStyle/>
                    <a:p>
                      <a:pPr algn="ctr"/>
                      <a:r>
                        <a:rPr kumimoji="1" lang="ja-JP" altLang="en-US" sz="1400" dirty="0">
                          <a:latin typeface="Meiryo UI" panose="020B0604030504040204" pitchFamily="34" charset="-128"/>
                          <a:ea typeface="Meiryo UI" panose="020B0604030504040204" pitchFamily="34" charset="-128"/>
                        </a:rPr>
                        <a:t>建築アプリ</a:t>
                      </a:r>
                    </a:p>
                  </a:txBody>
                  <a:tcPr anchor="ctr"/>
                </a:tc>
                <a:tc>
                  <a:txBody>
                    <a:bodyPr/>
                    <a:lstStyle/>
                    <a:p>
                      <a:pPr algn="ctr"/>
                      <a:r>
                        <a:rPr kumimoji="1" lang="en-US" altLang="ja-JP" sz="1400" dirty="0">
                          <a:latin typeface="Meiryo UI" panose="020B0604030504040204" pitchFamily="34" charset="-128"/>
                          <a:ea typeface="Meiryo UI" panose="020B0604030504040204" pitchFamily="34" charset="-128"/>
                        </a:rPr>
                        <a:t>EC2(※)</a:t>
                      </a:r>
                      <a:endParaRPr kumimoji="1" lang="ja-JP" altLang="en-US" sz="1400" dirty="0">
                        <a:latin typeface="Meiryo UI" panose="020B0604030504040204" pitchFamily="34" charset="-128"/>
                        <a:ea typeface="Meiryo UI" panose="020B0604030504040204" pitchFamily="34" charset="-128"/>
                      </a:endParaRPr>
                    </a:p>
                  </a:txBody>
                  <a:tcPr anchor="ctr"/>
                </a:tc>
                <a:extLst>
                  <a:ext uri="{0D108BD9-81ED-4DB2-BD59-A6C34878D82A}">
                    <a16:rowId xmlns:a16="http://schemas.microsoft.com/office/drawing/2014/main" val="278065354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222517766"/>
              </p:ext>
            </p:extLst>
          </p:nvPr>
        </p:nvGraphicFramePr>
        <p:xfrm>
          <a:off x="486648" y="3918646"/>
          <a:ext cx="2307206" cy="588289"/>
        </p:xfrm>
        <a:graphic>
          <a:graphicData uri="http://schemas.openxmlformats.org/drawingml/2006/table">
            <a:tbl>
              <a:tblPr firstRow="1" bandRow="1">
                <a:tableStyleId>{5940675A-B579-460E-94D1-54222C63F5DA}</a:tableStyleId>
              </a:tblPr>
              <a:tblGrid>
                <a:gridCol w="1116648">
                  <a:extLst>
                    <a:ext uri="{9D8B030D-6E8A-4147-A177-3AD203B41FA5}">
                      <a16:colId xmlns:a16="http://schemas.microsoft.com/office/drawing/2014/main" val="1953082071"/>
                    </a:ext>
                  </a:extLst>
                </a:gridCol>
                <a:gridCol w="1190558">
                  <a:extLst>
                    <a:ext uri="{9D8B030D-6E8A-4147-A177-3AD203B41FA5}">
                      <a16:colId xmlns:a16="http://schemas.microsoft.com/office/drawing/2014/main" val="3494971304"/>
                    </a:ext>
                  </a:extLst>
                </a:gridCol>
              </a:tblGrid>
              <a:tr h="588289">
                <a:tc>
                  <a:txBody>
                    <a:bodyPr/>
                    <a:lstStyle/>
                    <a:p>
                      <a:pPr algn="ctr"/>
                      <a:r>
                        <a:rPr kumimoji="1" lang="en-US" altLang="ja-JP" sz="1200" dirty="0">
                          <a:latin typeface="Meiryo UI" panose="020B0604030504040204" pitchFamily="34" charset="-128"/>
                          <a:ea typeface="Meiryo UI" panose="020B0604030504040204" pitchFamily="34" charset="-128"/>
                        </a:rPr>
                        <a:t>6</a:t>
                      </a:r>
                      <a:r>
                        <a:rPr kumimoji="1" lang="ja-JP" altLang="en-US" sz="1200" dirty="0">
                          <a:latin typeface="Meiryo UI" panose="020B0604030504040204" pitchFamily="34" charset="-128"/>
                          <a:ea typeface="Meiryo UI" panose="020B0604030504040204" pitchFamily="34" charset="-128"/>
                        </a:rPr>
                        <a:t>月納品時点</a:t>
                      </a:r>
                    </a:p>
                  </a:txBody>
                  <a:tcPr marL="68580" marR="68580" marT="34290" marB="34290" anchor="ctr">
                    <a:solidFill>
                      <a:schemeClr val="accent1">
                        <a:lumMod val="20000"/>
                        <a:lumOff val="80000"/>
                      </a:schemeClr>
                    </a:solidFill>
                  </a:tcPr>
                </a:tc>
                <a:tc>
                  <a:txBody>
                    <a:bodyPr/>
                    <a:lstStyle/>
                    <a:p>
                      <a:pPr algn="ctr"/>
                      <a:endParaRPr kumimoji="1" lang="ja-JP" altLang="en-US" sz="1200" dirty="0">
                        <a:latin typeface="Meiryo UI" panose="020B0604030504040204" pitchFamily="34" charset="-128"/>
                        <a:ea typeface="Meiryo UI" panose="020B0604030504040204" pitchFamily="34" charset="-128"/>
                      </a:endParaRPr>
                    </a:p>
                  </a:txBody>
                  <a:tcPr marL="68580" marR="68580" marT="34290" marB="34290" anchor="ctr"/>
                </a:tc>
                <a:extLst>
                  <a:ext uri="{0D108BD9-81ED-4DB2-BD59-A6C34878D82A}">
                    <a16:rowId xmlns:a16="http://schemas.microsoft.com/office/drawing/2014/main" val="3313077228"/>
                  </a:ext>
                </a:extLst>
              </a:tr>
            </a:tbl>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151399499"/>
              </p:ext>
            </p:extLst>
          </p:nvPr>
        </p:nvGraphicFramePr>
        <p:xfrm>
          <a:off x="1719943" y="3953725"/>
          <a:ext cx="914400" cy="771525"/>
        </p:xfrm>
        <a:graphic>
          <a:graphicData uri="http://schemas.openxmlformats.org/presentationml/2006/ole">
            <mc:AlternateContent xmlns:mc="http://schemas.openxmlformats.org/markup-compatibility/2006">
              <mc:Choice xmlns:v="urn:schemas-microsoft-com:vml" Requires="v">
                <p:oleObj name="Worksheet" showAsIcon="1" r:id="rId2" imgW="914400" imgH="771480" progId="Excel.Sheet.12">
                  <p:embed/>
                </p:oleObj>
              </mc:Choice>
              <mc:Fallback>
                <p:oleObj name="Worksheet" showAsIcon="1" r:id="rId2" imgW="914400" imgH="771480" progId="Excel.Sheet.12">
                  <p:embed/>
                  <p:pic>
                    <p:nvPicPr>
                      <p:cNvPr id="2" name="Object 1"/>
                      <p:cNvPicPr/>
                      <p:nvPr/>
                    </p:nvPicPr>
                    <p:blipFill>
                      <a:blip r:embed="rId3"/>
                      <a:stretch>
                        <a:fillRect/>
                      </a:stretch>
                    </p:blipFill>
                    <p:spPr>
                      <a:xfrm>
                        <a:off x="1719943" y="3953725"/>
                        <a:ext cx="914400" cy="771525"/>
                      </a:xfrm>
                      <a:prstGeom prst="rect">
                        <a:avLst/>
                      </a:prstGeom>
                    </p:spPr>
                  </p:pic>
                </p:oleObj>
              </mc:Fallback>
            </mc:AlternateContent>
          </a:graphicData>
        </a:graphic>
      </p:graphicFrame>
      <p:sp>
        <p:nvSpPr>
          <p:cNvPr id="4" name="吹き出し: 四角形 3">
            <a:extLst>
              <a:ext uri="{FF2B5EF4-FFF2-40B4-BE49-F238E27FC236}">
                <a16:creationId xmlns:a16="http://schemas.microsoft.com/office/drawing/2014/main" id="{E6173C3C-D9FE-40B6-99D0-F746172C50A3}"/>
              </a:ext>
            </a:extLst>
          </p:cNvPr>
          <p:cNvSpPr/>
          <p:nvPr/>
        </p:nvSpPr>
        <p:spPr>
          <a:xfrm>
            <a:off x="6621670" y="2841211"/>
            <a:ext cx="2385391" cy="600162"/>
          </a:xfrm>
          <a:prstGeom prst="wedgeRectCallout">
            <a:avLst>
              <a:gd name="adj1" fmla="val -76972"/>
              <a:gd name="adj2" fmla="val 17602"/>
            </a:avLst>
          </a:prstGeom>
          <a:solidFill>
            <a:srgbClr val="FFFFFF"/>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ja-JP" altLang="en-US" sz="1100" b="0" i="0" u="none" strike="noStrike" cap="none" spc="0" normalizeH="0" baseline="0" dirty="0">
                <a:ln>
                  <a:noFill/>
                </a:ln>
                <a:solidFill>
                  <a:srgbClr val="C00000"/>
                </a:solidFill>
                <a:effectLst/>
                <a:uFillTx/>
                <a:latin typeface="+mn-lt"/>
                <a:ea typeface="+mn-ea"/>
                <a:cs typeface="+mn-cs"/>
                <a:sym typeface="Calibri"/>
              </a:rPr>
              <a:t>よって、</a:t>
            </a:r>
            <a:r>
              <a:rPr kumimoji="0" lang="en-US" altLang="ja-JP" sz="1100" b="0" i="0" u="none" strike="noStrike" cap="none" spc="0" normalizeH="0" baseline="0" dirty="0">
                <a:ln>
                  <a:noFill/>
                </a:ln>
                <a:solidFill>
                  <a:srgbClr val="C00000"/>
                </a:solidFill>
                <a:effectLst/>
                <a:uFillTx/>
                <a:latin typeface="+mn-lt"/>
                <a:ea typeface="+mn-ea"/>
                <a:cs typeface="+mn-cs"/>
                <a:sym typeface="Calibri"/>
              </a:rPr>
              <a:t>2020</a:t>
            </a:r>
            <a:r>
              <a:rPr kumimoji="0" lang="ja-JP" altLang="en-US" sz="1100" b="0" i="0" u="none" strike="noStrike" cap="none" spc="0" normalizeH="0" baseline="0" dirty="0">
                <a:ln>
                  <a:noFill/>
                </a:ln>
                <a:solidFill>
                  <a:srgbClr val="C00000"/>
                </a:solidFill>
                <a:effectLst/>
                <a:uFillTx/>
                <a:latin typeface="+mn-lt"/>
                <a:ea typeface="+mn-ea"/>
                <a:cs typeface="+mn-cs"/>
                <a:sym typeface="Calibri"/>
              </a:rPr>
              <a:t>では</a:t>
            </a:r>
            <a:r>
              <a:rPr kumimoji="0" lang="en-US" altLang="ja-JP" sz="1100" b="0" i="0" u="none" strike="noStrike" cap="none" spc="0" normalizeH="0" baseline="0" dirty="0">
                <a:ln>
                  <a:noFill/>
                </a:ln>
                <a:solidFill>
                  <a:srgbClr val="C00000"/>
                </a:solidFill>
                <a:effectLst/>
                <a:uFillTx/>
                <a:latin typeface="+mn-lt"/>
                <a:ea typeface="+mn-ea"/>
                <a:cs typeface="+mn-cs"/>
                <a:sym typeface="Calibri"/>
              </a:rPr>
              <a:t>Windows</a:t>
            </a:r>
            <a:r>
              <a:rPr kumimoji="0" lang="ja-JP" altLang="en-US" sz="1100" b="0" i="0" u="none" strike="noStrike" cap="none" spc="0" normalizeH="0" baseline="0" dirty="0">
                <a:ln>
                  <a:noFill/>
                </a:ln>
                <a:solidFill>
                  <a:srgbClr val="C00000"/>
                </a:solidFill>
                <a:effectLst/>
                <a:uFillTx/>
                <a:latin typeface="+mn-lt"/>
                <a:ea typeface="+mn-ea"/>
                <a:cs typeface="+mn-cs"/>
                <a:sym typeface="Calibri"/>
              </a:rPr>
              <a:t>クラスタも合わせて設置し、建築アプリ等を</a:t>
            </a:r>
            <a:r>
              <a:rPr kumimoji="0" lang="en-US" altLang="ja-JP" sz="1100" b="0" i="0" u="none" strike="noStrike" cap="none" spc="0" normalizeH="0" baseline="0" dirty="0">
                <a:ln>
                  <a:noFill/>
                </a:ln>
                <a:solidFill>
                  <a:srgbClr val="C00000"/>
                </a:solidFill>
                <a:effectLst/>
                <a:uFillTx/>
                <a:latin typeface="+mn-lt"/>
                <a:ea typeface="+mn-ea"/>
                <a:cs typeface="+mn-cs"/>
                <a:sym typeface="Calibri"/>
              </a:rPr>
              <a:t>EKS</a:t>
            </a:r>
            <a:r>
              <a:rPr kumimoji="0" lang="ja-JP" altLang="en-US" sz="1100" b="0" i="0" u="none" strike="noStrike" cap="none" spc="0" normalizeH="0" baseline="0" dirty="0">
                <a:ln>
                  <a:noFill/>
                </a:ln>
                <a:solidFill>
                  <a:srgbClr val="C00000"/>
                </a:solidFill>
                <a:effectLst/>
                <a:uFillTx/>
                <a:latin typeface="+mn-lt"/>
                <a:ea typeface="+mn-ea"/>
                <a:cs typeface="+mn-cs"/>
                <a:sym typeface="Calibri"/>
              </a:rPr>
              <a:t>に載せる。ですよね？佐藤</a:t>
            </a:r>
          </a:p>
        </p:txBody>
      </p:sp>
    </p:spTree>
    <p:extLst>
      <p:ext uri="{BB962C8B-B14F-4D97-AF65-F5344CB8AC3E}">
        <p14:creationId xmlns:p14="http://schemas.microsoft.com/office/powerpoint/2010/main" val="195251625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231390" y="27924"/>
            <a:ext cx="8723312" cy="3332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sz="1800" b="1" dirty="0">
                <a:solidFill>
                  <a:srgbClr val="0070C0"/>
                </a:solidFill>
                <a:latin typeface="Meiryo UI" panose="020B0604030504040204" pitchFamily="50" charset="-128"/>
                <a:ea typeface="Meiryo UI" panose="020B0604030504040204" pitchFamily="50" charset="-128"/>
              </a:rPr>
              <a:t>ネットワークアーキテクチャ</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41" y="300519"/>
            <a:ext cx="8564611" cy="4781470"/>
          </a:xfrm>
          <a:prstGeom prst="rect">
            <a:avLst/>
          </a:prstGeom>
          <a:ln>
            <a:noFill/>
          </a:ln>
        </p:spPr>
      </p:pic>
      <p:sp>
        <p:nvSpPr>
          <p:cNvPr id="3" name="TextBox 2"/>
          <p:cNvSpPr txBox="1"/>
          <p:nvPr/>
        </p:nvSpPr>
        <p:spPr>
          <a:xfrm>
            <a:off x="3657600" y="4057354"/>
            <a:ext cx="5091810" cy="938716"/>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4488" marR="0" indent="-344488" algn="l" defTabSz="457200" rtl="0" fontAlgn="auto" latinLnBrk="0" hangingPunct="0">
              <a:lnSpc>
                <a:spcPct val="100000"/>
              </a:lnSpc>
              <a:spcBef>
                <a:spcPts val="0"/>
              </a:spcBef>
              <a:spcAft>
                <a:spcPts val="0"/>
              </a:spcAft>
              <a:buClrTx/>
              <a:buSzTx/>
              <a:buFontTx/>
              <a:buNone/>
              <a:tabLst/>
            </a:pPr>
            <a:r>
              <a:rPr kumimoji="0" lang="ja-JP" altLang="en-US" sz="1100" b="0" i="0" u="none" strike="noStrike" cap="none" spc="0" normalizeH="0" baseline="0" dirty="0">
                <a:ln>
                  <a:noFill/>
                </a:ln>
                <a:solidFill>
                  <a:srgbClr val="000000"/>
                </a:solidFill>
                <a:effectLst/>
                <a:uFillTx/>
                <a:latin typeface="Meiryo UI" panose="020B0604030504040204" pitchFamily="34" charset="-128"/>
                <a:ea typeface="Meiryo UI" panose="020B0604030504040204" pitchFamily="34" charset="-128"/>
                <a:sym typeface="Calibri"/>
              </a:rPr>
              <a:t>注意</a:t>
            </a:r>
            <a:r>
              <a:rPr kumimoji="0" lang="en-US" altLang="ja-JP" sz="1100" b="0" i="0" u="none" strike="noStrike" cap="none" spc="0" normalizeH="0" baseline="0" dirty="0">
                <a:ln>
                  <a:noFill/>
                </a:ln>
                <a:solidFill>
                  <a:srgbClr val="000000"/>
                </a:solidFill>
                <a:effectLst/>
                <a:uFillTx/>
                <a:latin typeface="Meiryo UI" panose="020B0604030504040204" pitchFamily="34" charset="-128"/>
                <a:ea typeface="Meiryo UI" panose="020B0604030504040204" pitchFamily="34" charset="-128"/>
                <a:sym typeface="Calibri"/>
              </a:rPr>
              <a:t>)</a:t>
            </a:r>
            <a:r>
              <a:rPr kumimoji="0" lang="ja-JP" altLang="en-US" sz="1100" b="0" i="0" u="none" strike="noStrike" cap="none" spc="0" normalizeH="0" baseline="0" dirty="0">
                <a:ln>
                  <a:noFill/>
                </a:ln>
                <a:solidFill>
                  <a:srgbClr val="000000"/>
                </a:solidFill>
                <a:effectLst/>
                <a:uFillTx/>
                <a:latin typeface="Meiryo UI" panose="020B0604030504040204" pitchFamily="34" charset="-128"/>
                <a:ea typeface="Meiryo UI" panose="020B0604030504040204" pitchFamily="34" charset="-128"/>
                <a:sym typeface="Calibri"/>
              </a:rPr>
              <a:t> イントラから</a:t>
            </a:r>
            <a:r>
              <a:rPr kumimoji="0" lang="en-US" altLang="ja-JP" sz="1100" b="0" i="0" u="none" strike="noStrike" cap="none" spc="0" normalizeH="0" baseline="0" dirty="0">
                <a:ln>
                  <a:noFill/>
                </a:ln>
                <a:solidFill>
                  <a:srgbClr val="000000"/>
                </a:solidFill>
                <a:effectLst/>
                <a:uFillTx/>
                <a:latin typeface="Meiryo UI" panose="020B0604030504040204" pitchFamily="34" charset="-128"/>
                <a:ea typeface="Meiryo UI" panose="020B0604030504040204" pitchFamily="34" charset="-128"/>
                <a:sym typeface="Calibri"/>
              </a:rPr>
              <a:t>URL</a:t>
            </a:r>
            <a:r>
              <a:rPr kumimoji="0" lang="ja-JP" altLang="en-US" sz="1100" b="0" i="0" u="none" strike="noStrike" cap="none" spc="0" normalizeH="0" baseline="0" dirty="0">
                <a:ln>
                  <a:noFill/>
                </a:ln>
                <a:solidFill>
                  <a:srgbClr val="000000"/>
                </a:solidFill>
                <a:effectLst/>
                <a:uFillTx/>
                <a:latin typeface="Meiryo UI" panose="020B0604030504040204" pitchFamily="34" charset="-128"/>
                <a:ea typeface="Meiryo UI" panose="020B0604030504040204" pitchFamily="34" charset="-128"/>
                <a:sym typeface="Calibri"/>
              </a:rPr>
              <a:t>接続ができるようになるのは、</a:t>
            </a:r>
            <a:r>
              <a:rPr kumimoji="0" lang="en-US" altLang="ja-JP" sz="1100" b="0" i="0" u="none" strike="noStrike" cap="none" spc="0" normalizeH="0" baseline="0" dirty="0">
                <a:ln>
                  <a:noFill/>
                </a:ln>
                <a:solidFill>
                  <a:srgbClr val="FF0000"/>
                </a:solidFill>
                <a:effectLst/>
                <a:uFillTx/>
                <a:latin typeface="Meiryo UI" panose="020B0604030504040204" pitchFamily="34" charset="-128"/>
                <a:ea typeface="Meiryo UI" panose="020B0604030504040204" pitchFamily="34" charset="-128"/>
                <a:sym typeface="Calibri"/>
              </a:rPr>
              <a:t>URL</a:t>
            </a:r>
            <a:r>
              <a:rPr kumimoji="0" lang="ja-JP" altLang="en-US" sz="1100" b="0" i="0" u="none" strike="noStrike" cap="none" spc="0" normalizeH="0" baseline="0" dirty="0">
                <a:ln>
                  <a:noFill/>
                </a:ln>
                <a:solidFill>
                  <a:srgbClr val="FF0000"/>
                </a:solidFill>
                <a:effectLst/>
                <a:uFillTx/>
                <a:latin typeface="Meiryo UI" panose="020B0604030504040204" pitchFamily="34" charset="-128"/>
                <a:ea typeface="Meiryo UI" panose="020B0604030504040204" pitchFamily="34" charset="-128"/>
                <a:sym typeface="Calibri"/>
              </a:rPr>
              <a:t>紐付</a:t>
            </a:r>
            <a:r>
              <a:rPr kumimoji="0" lang="en-US" altLang="ja-JP" sz="1100" b="0" i="0" u="none" strike="noStrike" cap="none" spc="0" normalizeH="0" baseline="0" dirty="0">
                <a:ln>
                  <a:noFill/>
                </a:ln>
                <a:solidFill>
                  <a:srgbClr val="FF0000"/>
                </a:solidFill>
                <a:effectLst/>
                <a:uFillTx/>
                <a:latin typeface="Meiryo UI" panose="020B0604030504040204" pitchFamily="34" charset="-128"/>
                <a:ea typeface="Meiryo UI" panose="020B0604030504040204" pitchFamily="34" charset="-128"/>
                <a:sym typeface="Calibri"/>
              </a:rPr>
              <a:t>(</a:t>
            </a:r>
            <a:r>
              <a:rPr kumimoji="0" lang="ja-JP" altLang="en-US" sz="1100" b="0" i="0" u="none" strike="noStrike" cap="none" spc="0" normalizeH="0" baseline="0" dirty="0">
                <a:ln>
                  <a:noFill/>
                </a:ln>
                <a:solidFill>
                  <a:srgbClr val="FF0000"/>
                </a:solidFill>
                <a:effectLst/>
                <a:uFillTx/>
                <a:latin typeface="Meiryo UI" panose="020B0604030504040204" pitchFamily="34" charset="-128"/>
                <a:ea typeface="Meiryo UI" panose="020B0604030504040204" pitchFamily="34" charset="-128"/>
                <a:sym typeface="Calibri"/>
              </a:rPr>
              <a:t>後述</a:t>
            </a:r>
            <a:r>
              <a:rPr kumimoji="0" lang="en-US" altLang="ja-JP" sz="1100" b="0" i="0" u="none" strike="noStrike" cap="none" spc="0" normalizeH="0" baseline="0" dirty="0">
                <a:ln>
                  <a:noFill/>
                </a:ln>
                <a:solidFill>
                  <a:srgbClr val="FF0000"/>
                </a:solidFill>
                <a:effectLst/>
                <a:uFillTx/>
                <a:latin typeface="Meiryo UI" panose="020B0604030504040204" pitchFamily="34" charset="-128"/>
                <a:ea typeface="Meiryo UI" panose="020B0604030504040204" pitchFamily="34" charset="-128"/>
                <a:sym typeface="Calibri"/>
              </a:rPr>
              <a:t>)</a:t>
            </a:r>
            <a:r>
              <a:rPr kumimoji="0" lang="ja-JP" altLang="en-US" sz="1100" b="0" i="0" u="none" strike="noStrike" cap="none" spc="0" normalizeH="0" baseline="0" dirty="0">
                <a:ln>
                  <a:noFill/>
                </a:ln>
                <a:solidFill>
                  <a:srgbClr val="FF0000"/>
                </a:solidFill>
                <a:effectLst/>
                <a:uFillTx/>
                <a:latin typeface="Meiryo UI" panose="020B0604030504040204" pitchFamily="34" charset="-128"/>
                <a:ea typeface="Meiryo UI" panose="020B0604030504040204" pitchFamily="34" charset="-128"/>
                <a:sym typeface="Calibri"/>
              </a:rPr>
              <a:t>を</a:t>
            </a:r>
            <a:r>
              <a:rPr kumimoji="0" lang="en-US" altLang="ja-JP" sz="1100" b="0" i="0" u="none" strike="noStrike" cap="none" spc="0" normalizeH="0" baseline="0" dirty="0">
                <a:ln>
                  <a:noFill/>
                </a:ln>
                <a:solidFill>
                  <a:srgbClr val="FF0000"/>
                </a:solidFill>
                <a:effectLst/>
                <a:uFillTx/>
                <a:latin typeface="Meiryo UI" panose="020B0604030504040204" pitchFamily="34" charset="-128"/>
                <a:ea typeface="Meiryo UI" panose="020B0604030504040204" pitchFamily="34" charset="-128"/>
                <a:sym typeface="Calibri"/>
              </a:rPr>
              <a:t>G-ICT</a:t>
            </a:r>
            <a:r>
              <a:rPr kumimoji="0" lang="ja-JP" altLang="en-US" sz="1100" b="0" i="0" u="none" strike="noStrike" cap="none" spc="0" normalizeH="0" baseline="0" dirty="0">
                <a:ln>
                  <a:noFill/>
                </a:ln>
                <a:solidFill>
                  <a:srgbClr val="FF0000"/>
                </a:solidFill>
                <a:effectLst/>
                <a:uFillTx/>
                <a:latin typeface="Meiryo UI" panose="020B0604030504040204" pitchFamily="34" charset="-128"/>
                <a:ea typeface="Meiryo UI" panose="020B0604030504040204" pitchFamily="34" charset="-128"/>
                <a:sym typeface="Calibri"/>
              </a:rPr>
              <a:t>に依頼</a:t>
            </a:r>
            <a:r>
              <a:rPr kumimoji="0" lang="ja-JP" altLang="en-US" sz="1100" b="0" i="0" u="none" strike="noStrike" cap="none" spc="0" normalizeH="0" baseline="0" dirty="0">
                <a:ln>
                  <a:noFill/>
                </a:ln>
                <a:solidFill>
                  <a:srgbClr val="000000"/>
                </a:solidFill>
                <a:effectLst/>
                <a:uFillTx/>
                <a:latin typeface="Meiryo UI" panose="020B0604030504040204" pitchFamily="34" charset="-128"/>
                <a:ea typeface="Meiryo UI" panose="020B0604030504040204" pitchFamily="34" charset="-128"/>
                <a:sym typeface="Calibri"/>
              </a:rPr>
              <a:t>し、それが完了してから。</a:t>
            </a:r>
            <a:br>
              <a:rPr lang="en-US" altLang="ja-JP" sz="1100" dirty="0">
                <a:latin typeface="Meiryo UI" panose="020B0604030504040204" pitchFamily="34" charset="-128"/>
                <a:ea typeface="Meiryo UI" panose="020B0604030504040204" pitchFamily="34" charset="-128"/>
              </a:rPr>
            </a:br>
            <a:r>
              <a:rPr kumimoji="0" lang="en-US" altLang="ja-JP" sz="1100" b="0" i="0" u="none" strike="noStrike" cap="none" spc="0" normalizeH="0" baseline="0" dirty="0">
                <a:ln>
                  <a:noFill/>
                </a:ln>
                <a:solidFill>
                  <a:srgbClr val="000000"/>
                </a:solidFill>
                <a:effectLst/>
                <a:uFillTx/>
                <a:latin typeface="Meiryo UI" panose="020B0604030504040204" pitchFamily="34" charset="-128"/>
                <a:ea typeface="Meiryo UI" panose="020B0604030504040204" pitchFamily="34" charset="-128"/>
                <a:sym typeface="Calibri"/>
              </a:rPr>
              <a:t>VPC</a:t>
            </a:r>
            <a:r>
              <a:rPr kumimoji="0" lang="ja-JP" altLang="en-US" sz="1100" b="0" i="0" u="none" strike="noStrike" cap="none" spc="0" normalizeH="0" baseline="0" dirty="0">
                <a:ln>
                  <a:noFill/>
                </a:ln>
                <a:solidFill>
                  <a:srgbClr val="000000"/>
                </a:solidFill>
                <a:effectLst/>
                <a:uFillTx/>
                <a:latin typeface="Meiryo UI" panose="020B0604030504040204" pitchFamily="34" charset="-128"/>
                <a:ea typeface="Meiryo UI" panose="020B0604030504040204" pitchFamily="34" charset="-128"/>
                <a:sym typeface="Calibri"/>
              </a:rPr>
              <a:t>内の各踏み台サーバからは、紐付が完了していなくても</a:t>
            </a:r>
            <a:r>
              <a:rPr kumimoji="0" lang="en-US" altLang="ja-JP" sz="1100" b="0" i="0" u="none" strike="noStrike" cap="none" spc="0" normalizeH="0" baseline="0" dirty="0">
                <a:ln>
                  <a:noFill/>
                </a:ln>
                <a:solidFill>
                  <a:srgbClr val="000000"/>
                </a:solidFill>
                <a:effectLst/>
                <a:uFillTx/>
                <a:latin typeface="Meiryo UI" panose="020B0604030504040204" pitchFamily="34" charset="-128"/>
                <a:ea typeface="Meiryo UI" panose="020B0604030504040204" pitchFamily="34" charset="-128"/>
                <a:sym typeface="Calibri"/>
              </a:rPr>
              <a:t>URL</a:t>
            </a:r>
            <a:r>
              <a:rPr kumimoji="0" lang="ja-JP" altLang="en-US" sz="1100" b="0" i="0" u="none" strike="noStrike" cap="none" spc="0" normalizeH="0" baseline="0" dirty="0">
                <a:ln>
                  <a:noFill/>
                </a:ln>
                <a:solidFill>
                  <a:srgbClr val="000000"/>
                </a:solidFill>
                <a:effectLst/>
                <a:uFillTx/>
                <a:latin typeface="Meiryo UI" panose="020B0604030504040204" pitchFamily="34" charset="-128"/>
                <a:ea typeface="Meiryo UI" panose="020B0604030504040204" pitchFamily="34" charset="-128"/>
                <a:sym typeface="Calibri"/>
              </a:rPr>
              <a:t>接続ができるが、イントラアクセスのためにこの依頼は必須</a:t>
            </a:r>
            <a:r>
              <a:rPr lang="ja-JP" altLang="en-US" sz="1100" dirty="0">
                <a:latin typeface="Meiryo UI" panose="020B0604030504040204" pitchFamily="34" charset="-128"/>
                <a:ea typeface="Meiryo UI" panose="020B0604030504040204" pitchFamily="34" charset="-128"/>
              </a:rPr>
              <a:t>。</a:t>
            </a:r>
            <a:br>
              <a:rPr lang="en-US" altLang="ja-JP" sz="1100" dirty="0">
                <a:latin typeface="Meiryo UI" panose="020B0604030504040204" pitchFamily="34" charset="-128"/>
                <a:ea typeface="Meiryo UI" panose="020B0604030504040204" pitchFamily="34" charset="-128"/>
              </a:rPr>
            </a:br>
            <a:r>
              <a:rPr lang="en-US" altLang="ja-JP" sz="1100" dirty="0">
                <a:latin typeface="Meiryo UI" panose="020B0604030504040204" pitchFamily="34" charset="-128"/>
                <a:ea typeface="Meiryo UI" panose="020B0604030504040204" pitchFamily="34" charset="-128"/>
              </a:rPr>
              <a:t>※</a:t>
            </a:r>
            <a:r>
              <a:rPr lang="ja-JP" altLang="en-US" sz="1100" dirty="0">
                <a:latin typeface="Meiryo UI" panose="020B0604030504040204" pitchFamily="34" charset="-128"/>
                <a:ea typeface="Meiryo UI" panose="020B0604030504040204" pitchFamily="34" charset="-128"/>
              </a:rPr>
              <a:t>紐付前でも、イントラから</a:t>
            </a:r>
            <a:r>
              <a:rPr lang="en-US" altLang="ja-JP" sz="1100" dirty="0">
                <a:latin typeface="Meiryo UI" panose="020B0604030504040204" pitchFamily="34" charset="-128"/>
                <a:ea typeface="Meiryo UI" panose="020B0604030504040204" pitchFamily="34" charset="-128"/>
              </a:rPr>
              <a:t>IP</a:t>
            </a:r>
            <a:r>
              <a:rPr lang="ja-JP" altLang="en-US" sz="1100" dirty="0">
                <a:latin typeface="Meiryo UI" panose="020B0604030504040204" pitchFamily="34" charset="-128"/>
                <a:ea typeface="Meiryo UI" panose="020B0604030504040204" pitchFamily="34" charset="-128"/>
              </a:rPr>
              <a:t>指定ならアクセス可能</a:t>
            </a:r>
            <a:endParaRPr lang="en-US" altLang="ja-JP" sz="1100" dirty="0">
              <a:latin typeface="Meiryo UI" panose="020B0604030504040204" pitchFamily="34" charset="-128"/>
              <a:ea typeface="Meiryo UI" panose="020B0604030504040204" pitchFamily="34" charset="-128"/>
            </a:endParaRPr>
          </a:p>
        </p:txBody>
      </p:sp>
      <p:sp>
        <p:nvSpPr>
          <p:cNvPr id="5" name="吹き出し: 四角形 4">
            <a:extLst>
              <a:ext uri="{FF2B5EF4-FFF2-40B4-BE49-F238E27FC236}">
                <a16:creationId xmlns:a16="http://schemas.microsoft.com/office/drawing/2014/main" id="{BC47BE81-EBB4-463E-A56D-08424D1E4B37}"/>
              </a:ext>
            </a:extLst>
          </p:cNvPr>
          <p:cNvSpPr/>
          <p:nvPr/>
        </p:nvSpPr>
        <p:spPr>
          <a:xfrm>
            <a:off x="6718852" y="143842"/>
            <a:ext cx="2385391" cy="600162"/>
          </a:xfrm>
          <a:prstGeom prst="wedgeRectCallout">
            <a:avLst>
              <a:gd name="adj1" fmla="val -50120"/>
              <a:gd name="adj2" fmla="val 615261"/>
            </a:avLst>
          </a:prstGeom>
          <a:solidFill>
            <a:srgbClr val="FFFFFF"/>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ja-JP" altLang="en-US" sz="1100" b="0" i="0" u="none" strike="noStrike" cap="none" spc="0" normalizeH="0" baseline="0" dirty="0">
                <a:ln>
                  <a:noFill/>
                </a:ln>
                <a:solidFill>
                  <a:srgbClr val="C00000"/>
                </a:solidFill>
                <a:effectLst/>
                <a:uFillTx/>
                <a:latin typeface="+mn-lt"/>
                <a:ea typeface="+mn-ea"/>
                <a:cs typeface="+mn-cs"/>
                <a:sym typeface="Calibri"/>
              </a:rPr>
              <a:t>毎回</a:t>
            </a:r>
            <a:r>
              <a:rPr kumimoji="0" lang="en-US" altLang="ja-JP" sz="1100" b="0" i="0" u="none" strike="noStrike" cap="none" spc="0" normalizeH="0" baseline="0" dirty="0">
                <a:ln>
                  <a:noFill/>
                </a:ln>
                <a:solidFill>
                  <a:srgbClr val="C00000"/>
                </a:solidFill>
                <a:effectLst/>
                <a:uFillTx/>
                <a:latin typeface="+mn-lt"/>
                <a:ea typeface="+mn-ea"/>
                <a:cs typeface="+mn-cs"/>
                <a:sym typeface="Calibri"/>
              </a:rPr>
              <a:t>GICT</a:t>
            </a:r>
            <a:r>
              <a:rPr kumimoji="0" lang="ja-JP" altLang="en-US" sz="1100" b="0" i="0" u="none" strike="noStrike" cap="none" spc="0" normalizeH="0" baseline="0" dirty="0">
                <a:ln>
                  <a:noFill/>
                </a:ln>
                <a:solidFill>
                  <a:srgbClr val="C00000"/>
                </a:solidFill>
                <a:effectLst/>
                <a:uFillTx/>
                <a:latin typeface="+mn-lt"/>
                <a:ea typeface="+mn-ea"/>
                <a:cs typeface="+mn-cs"/>
                <a:sym typeface="Calibri"/>
              </a:rPr>
              <a:t>依頼は不便であるため、</a:t>
            </a:r>
            <a:r>
              <a:rPr kumimoji="0" lang="en-US" altLang="ja-JP" sz="1100" b="0" i="0" u="none" strike="noStrike" cap="none" spc="0" normalizeH="0" baseline="0" dirty="0">
                <a:ln>
                  <a:noFill/>
                </a:ln>
                <a:solidFill>
                  <a:srgbClr val="C00000"/>
                </a:solidFill>
                <a:effectLst/>
                <a:uFillTx/>
                <a:latin typeface="+mn-lt"/>
                <a:ea typeface="+mn-ea"/>
                <a:cs typeface="+mn-cs"/>
                <a:sym typeface="Calibri"/>
              </a:rPr>
              <a:t>Route53</a:t>
            </a:r>
            <a:r>
              <a:rPr kumimoji="0" lang="ja-JP" altLang="en-US" sz="1100" b="0" i="0" u="none" strike="noStrike" cap="none" spc="0" normalizeH="0" baseline="0" dirty="0">
                <a:ln>
                  <a:noFill/>
                </a:ln>
                <a:solidFill>
                  <a:srgbClr val="C00000"/>
                </a:solidFill>
                <a:effectLst/>
                <a:uFillTx/>
                <a:latin typeface="+mn-lt"/>
                <a:ea typeface="+mn-ea"/>
                <a:cs typeface="+mn-cs"/>
                <a:sym typeface="Calibri"/>
              </a:rPr>
              <a:t>を用いて設定を簡略化する？　佐藤</a:t>
            </a:r>
          </a:p>
        </p:txBody>
      </p:sp>
    </p:spTree>
    <p:extLst>
      <p:ext uri="{BB962C8B-B14F-4D97-AF65-F5344CB8AC3E}">
        <p14:creationId xmlns:p14="http://schemas.microsoft.com/office/powerpoint/2010/main" val="229596200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231390" y="27924"/>
            <a:ext cx="8723312" cy="3332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sz="1800" b="1" dirty="0">
                <a:solidFill>
                  <a:srgbClr val="0070C0"/>
                </a:solidFill>
                <a:latin typeface="Meiryo UI" panose="020B0604030504040204" pitchFamily="50" charset="-128"/>
                <a:ea typeface="Meiryo UI" panose="020B0604030504040204" pitchFamily="50" charset="-128"/>
              </a:rPr>
              <a:t>ネットワークアーキテクチャ </a:t>
            </a:r>
            <a:r>
              <a:rPr lang="en-US" altLang="ja-JP" sz="1800" b="1" dirty="0">
                <a:solidFill>
                  <a:srgbClr val="0070C0"/>
                </a:solidFill>
                <a:latin typeface="Meiryo UI" panose="020B0604030504040204" pitchFamily="50" charset="-128"/>
                <a:ea typeface="Meiryo UI" panose="020B0604030504040204" pitchFamily="50" charset="-128"/>
              </a:rPr>
              <a:t>(</a:t>
            </a:r>
            <a:r>
              <a:rPr lang="ja-JP" altLang="en-US" sz="1800" b="1" dirty="0">
                <a:solidFill>
                  <a:srgbClr val="0070C0"/>
                </a:solidFill>
                <a:latin typeface="Meiryo UI" panose="020B0604030504040204" pitchFamily="50" charset="-128"/>
                <a:ea typeface="Meiryo UI" panose="020B0604030504040204" pitchFamily="50" charset="-128"/>
              </a:rPr>
              <a:t>補足</a:t>
            </a:r>
            <a:r>
              <a:rPr lang="en-US" altLang="ja-JP" sz="1800" b="1" dirty="0">
                <a:solidFill>
                  <a:srgbClr val="0070C0"/>
                </a:solidFill>
                <a:latin typeface="Meiryo UI" panose="020B0604030504040204" pitchFamily="50" charset="-128"/>
                <a:ea typeface="Meiryo UI" panose="020B0604030504040204" pitchFamily="50" charset="-128"/>
              </a:rPr>
              <a:t>)</a:t>
            </a:r>
            <a:endParaRPr lang="ja-JP" altLang="en-US" sz="1800" b="1" dirty="0">
              <a:solidFill>
                <a:srgbClr val="0070C0"/>
              </a:solidFill>
              <a:latin typeface="Meiryo UI" panose="020B0604030504040204" pitchFamily="50" charset="-128"/>
              <a:ea typeface="Meiryo UI" panose="020B0604030504040204" pitchFamily="50" charset="-12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41" y="300519"/>
            <a:ext cx="8564611" cy="4781470"/>
          </a:xfrm>
          <a:prstGeom prst="rect">
            <a:avLst/>
          </a:prstGeom>
          <a:ln>
            <a:noFill/>
          </a:ln>
          <a:effectLst/>
        </p:spPr>
      </p:pic>
      <p:sp>
        <p:nvSpPr>
          <p:cNvPr id="9" name="Rectangle 8"/>
          <p:cNvSpPr/>
          <p:nvPr/>
        </p:nvSpPr>
        <p:spPr>
          <a:xfrm>
            <a:off x="310740" y="300518"/>
            <a:ext cx="8564611" cy="3693881"/>
          </a:xfrm>
          <a:prstGeom prst="rect">
            <a:avLst/>
          </a:prstGeom>
          <a:solidFill>
            <a:schemeClr val="bg1">
              <a:lumMod val="95000"/>
              <a:alpha val="50196"/>
            </a:schemeClr>
          </a:solidFill>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ja-JP" altLang="en-US" sz="1800" b="0" i="0" u="none" strike="noStrike" cap="none" spc="0" normalizeH="0" baseline="0">
              <a:ln>
                <a:noFill/>
              </a:ln>
              <a:solidFill>
                <a:srgbClr val="000000"/>
              </a:solidFill>
              <a:effectLst/>
              <a:uFillTx/>
              <a:latin typeface="+mn-lt"/>
              <a:ea typeface="+mn-ea"/>
              <a:cs typeface="+mn-cs"/>
              <a:sym typeface="Calibri"/>
            </a:endParaRPr>
          </a:p>
        </p:txBody>
      </p:sp>
      <p:sp>
        <p:nvSpPr>
          <p:cNvPr id="2" name="Rectangular Callout 1"/>
          <p:cNvSpPr/>
          <p:nvPr/>
        </p:nvSpPr>
        <p:spPr>
          <a:xfrm>
            <a:off x="1397286" y="455788"/>
            <a:ext cx="6635585" cy="3109344"/>
          </a:xfrm>
          <a:prstGeom prst="wedgeRectCallout">
            <a:avLst>
              <a:gd name="adj1" fmla="val -30756"/>
              <a:gd name="adj2" fmla="val 6400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dirty="0">
                <a:ln>
                  <a:noFill/>
                </a:ln>
                <a:solidFill>
                  <a:srgbClr val="000000"/>
                </a:solidFill>
                <a:effectLst/>
                <a:uFillTx/>
                <a:latin typeface="Meiryo UI" panose="020B0604030504040204" pitchFamily="34" charset="-128"/>
                <a:ea typeface="Meiryo UI" panose="020B0604030504040204" pitchFamily="34" charset="-128"/>
                <a:sym typeface="Calibri"/>
              </a:rPr>
              <a:t>MongoDB</a:t>
            </a:r>
            <a:r>
              <a:rPr kumimoji="0" lang="ja-JP" altLang="en-US" sz="1400" b="1" i="0" u="none" strike="noStrike" cap="none" spc="0" normalizeH="0" baseline="0" dirty="0">
                <a:ln>
                  <a:noFill/>
                </a:ln>
                <a:solidFill>
                  <a:srgbClr val="000000"/>
                </a:solidFill>
                <a:effectLst/>
                <a:uFillTx/>
                <a:latin typeface="Meiryo UI" panose="020B0604030504040204" pitchFamily="34" charset="-128"/>
                <a:ea typeface="Meiryo UI" panose="020B0604030504040204" pitchFamily="34" charset="-128"/>
                <a:sym typeface="Calibri"/>
              </a:rPr>
              <a:t> </a:t>
            </a:r>
            <a:r>
              <a:rPr kumimoji="0" lang="en-US" altLang="ja-JP" sz="1400" b="1" i="0" u="none" strike="noStrike" cap="none" spc="0" normalizeH="0" baseline="0" dirty="0">
                <a:ln>
                  <a:noFill/>
                </a:ln>
                <a:solidFill>
                  <a:srgbClr val="000000"/>
                </a:solidFill>
                <a:effectLst/>
                <a:uFillTx/>
                <a:latin typeface="Meiryo UI" panose="020B0604030504040204" pitchFamily="34" charset="-128"/>
                <a:ea typeface="Meiryo UI" panose="020B0604030504040204" pitchFamily="34" charset="-128"/>
                <a:sym typeface="Calibri"/>
              </a:rPr>
              <a:t>Atlas</a:t>
            </a:r>
            <a:r>
              <a:rPr kumimoji="0" lang="ja-JP" altLang="en-US" sz="1400" b="1" i="0" u="none" strike="noStrike" cap="none" spc="0" normalizeH="0" baseline="0" dirty="0">
                <a:ln>
                  <a:noFill/>
                </a:ln>
                <a:solidFill>
                  <a:srgbClr val="000000"/>
                </a:solidFill>
                <a:effectLst/>
                <a:uFillTx/>
                <a:latin typeface="Meiryo UI" panose="020B0604030504040204" pitchFamily="34" charset="-128"/>
                <a:ea typeface="Meiryo UI" panose="020B0604030504040204" pitchFamily="34" charset="-128"/>
                <a:sym typeface="Calibri"/>
              </a:rPr>
              <a:t>について</a:t>
            </a:r>
            <a:endParaRPr kumimoji="0" lang="en-US" altLang="ja-JP" sz="1400" b="1" i="0" u="none" strike="noStrike" cap="none" spc="0" normalizeH="0" baseline="0" dirty="0">
              <a:ln>
                <a:noFill/>
              </a:ln>
              <a:solidFill>
                <a:srgbClr val="000000"/>
              </a:solidFill>
              <a:effectLst/>
              <a:uFillTx/>
              <a:latin typeface="Meiryo UI" panose="020B0604030504040204" pitchFamily="34" charset="-128"/>
              <a:ea typeface="Meiryo UI" panose="020B0604030504040204" pitchFamily="34" charset="-128"/>
              <a:sym typeface="Calibri"/>
            </a:endParaRPr>
          </a:p>
          <a:p>
            <a:pPr marL="0" marR="0" indent="0" algn="l" defTabSz="457200" rtl="0" fontAlgn="auto" latinLnBrk="0" hangingPunct="0">
              <a:lnSpc>
                <a:spcPct val="100000"/>
              </a:lnSpc>
              <a:spcBef>
                <a:spcPts val="0"/>
              </a:spcBef>
              <a:spcAft>
                <a:spcPts val="0"/>
              </a:spcAft>
              <a:buClrTx/>
              <a:buSzTx/>
              <a:buFontTx/>
              <a:buNone/>
              <a:tabLst/>
            </a:pPr>
            <a:r>
              <a:rPr lang="en-US" altLang="ja-JP" sz="1400" dirty="0">
                <a:latin typeface="Meiryo UI" panose="020B0604030504040204" pitchFamily="34" charset="-128"/>
                <a:ea typeface="Meiryo UI" panose="020B0604030504040204" pitchFamily="34" charset="-128"/>
              </a:rPr>
              <a:t>MongoDB</a:t>
            </a:r>
            <a:r>
              <a:rPr lang="ja-JP" altLang="en-US" sz="1400" dirty="0">
                <a:latin typeface="Meiryo UI" panose="020B0604030504040204" pitchFamily="34" charset="-128"/>
                <a:ea typeface="Meiryo UI" panose="020B0604030504040204" pitchFamily="34" charset="-128"/>
              </a:rPr>
              <a:t>が提供する、</a:t>
            </a:r>
            <a:r>
              <a:rPr kumimoji="0" lang="en-US" altLang="ja-JP" sz="1400" b="0" i="0" u="none" strike="noStrike" cap="none" spc="0" normalizeH="0" baseline="0" dirty="0">
                <a:ln>
                  <a:noFill/>
                </a:ln>
                <a:solidFill>
                  <a:srgbClr val="FF0000"/>
                </a:solidFill>
                <a:effectLst/>
                <a:uFillTx/>
                <a:latin typeface="Meiryo UI" panose="020B0604030504040204" pitchFamily="34" charset="-128"/>
                <a:ea typeface="Meiryo UI" panose="020B0604030504040204" pitchFamily="34" charset="-128"/>
                <a:sym typeface="Calibri"/>
              </a:rPr>
              <a:t>SaaS</a:t>
            </a:r>
            <a:r>
              <a:rPr kumimoji="0" lang="ja-JP" altLang="en-US" sz="1400" b="0" i="0" u="none" strike="noStrike" cap="none" spc="0" normalizeH="0" baseline="0" dirty="0">
                <a:ln>
                  <a:noFill/>
                </a:ln>
                <a:solidFill>
                  <a:srgbClr val="FF0000"/>
                </a:solidFill>
                <a:effectLst/>
                <a:uFillTx/>
                <a:latin typeface="Meiryo UI" panose="020B0604030504040204" pitchFamily="34" charset="-128"/>
                <a:ea typeface="Meiryo UI" panose="020B0604030504040204" pitchFamily="34" charset="-128"/>
                <a:sym typeface="Calibri"/>
              </a:rPr>
              <a:t>型の</a:t>
            </a:r>
            <a:r>
              <a:rPr kumimoji="0" lang="en-US" altLang="ja-JP" sz="1400" b="0" i="0" u="none" strike="noStrike" cap="none" spc="0" normalizeH="0" baseline="0" dirty="0">
                <a:ln>
                  <a:noFill/>
                </a:ln>
                <a:solidFill>
                  <a:srgbClr val="FF0000"/>
                </a:solidFill>
                <a:effectLst/>
                <a:uFillTx/>
                <a:latin typeface="Meiryo UI" panose="020B0604030504040204" pitchFamily="34" charset="-128"/>
                <a:ea typeface="Meiryo UI" panose="020B0604030504040204" pitchFamily="34" charset="-128"/>
                <a:sym typeface="Calibri"/>
              </a:rPr>
              <a:t>DB</a:t>
            </a:r>
            <a:r>
              <a:rPr kumimoji="0" lang="ja-JP" altLang="en-US" sz="1400" b="0" i="0" u="none" strike="noStrike" cap="none" spc="0" normalizeH="0" baseline="0" dirty="0">
                <a:ln>
                  <a:noFill/>
                </a:ln>
                <a:solidFill>
                  <a:srgbClr val="000000"/>
                </a:solidFill>
                <a:effectLst/>
                <a:uFillTx/>
                <a:latin typeface="Meiryo UI" panose="020B0604030504040204" pitchFamily="34" charset="-128"/>
                <a:ea typeface="Meiryo UI" panose="020B0604030504040204" pitchFamily="34" charset="-128"/>
                <a:sym typeface="Calibri"/>
              </a:rPr>
              <a:t>です。</a:t>
            </a:r>
            <a:endParaRPr kumimoji="0" lang="en-US" altLang="ja-JP" sz="1400" b="0" i="0" u="none" strike="noStrike" cap="none" spc="0" normalizeH="0" baseline="0" dirty="0">
              <a:ln>
                <a:noFill/>
              </a:ln>
              <a:solidFill>
                <a:srgbClr val="000000"/>
              </a:solidFill>
              <a:effectLst/>
              <a:uFillTx/>
              <a:latin typeface="Meiryo UI" panose="020B0604030504040204" pitchFamily="34" charset="-128"/>
              <a:ea typeface="Meiryo UI" panose="020B0604030504040204" pitchFamily="34" charset="-128"/>
              <a:sym typeface="Calibri"/>
            </a:endParaRPr>
          </a:p>
          <a:p>
            <a:pPr marL="0" marR="0" indent="0" algn="l" defTabSz="457200" rtl="0" fontAlgn="auto" latinLnBrk="0" hangingPunct="0">
              <a:lnSpc>
                <a:spcPct val="100000"/>
              </a:lnSpc>
              <a:spcBef>
                <a:spcPts val="0"/>
              </a:spcBef>
              <a:spcAft>
                <a:spcPts val="0"/>
              </a:spcAft>
              <a:buClrTx/>
              <a:buSzTx/>
              <a:buFontTx/>
              <a:buNone/>
              <a:tabLst/>
            </a:pPr>
            <a:r>
              <a:rPr lang="en-US" altLang="ja-JP" sz="1400" dirty="0">
                <a:latin typeface="Meiryo UI" panose="020B0604030504040204" pitchFamily="34" charset="-128"/>
                <a:ea typeface="Meiryo UI" panose="020B0604030504040204" pitchFamily="34" charset="-128"/>
              </a:rPr>
              <a:t>AWS</a:t>
            </a:r>
            <a:r>
              <a:rPr lang="ja-JP" altLang="en-US" sz="1400" dirty="0">
                <a:latin typeface="Meiryo UI" panose="020B0604030504040204" pitchFamily="34" charset="-128"/>
                <a:ea typeface="Meiryo UI" panose="020B0604030504040204" pitchFamily="34" charset="-128"/>
              </a:rPr>
              <a:t>の各リージョン内で、独自の</a:t>
            </a:r>
            <a:r>
              <a:rPr lang="en-US" altLang="ja-JP" sz="1400" dirty="0">
                <a:latin typeface="Meiryo UI" panose="020B0604030504040204" pitchFamily="34" charset="-128"/>
                <a:ea typeface="Meiryo UI" panose="020B0604030504040204" pitchFamily="34" charset="-128"/>
              </a:rPr>
              <a:t>VPC</a:t>
            </a:r>
            <a:r>
              <a:rPr lang="ja-JP" altLang="en-US" sz="1400" dirty="0">
                <a:latin typeface="Meiryo UI" panose="020B0604030504040204" pitchFamily="34" charset="-128"/>
                <a:ea typeface="Meiryo UI" panose="020B0604030504040204" pitchFamily="34" charset="-128"/>
              </a:rPr>
              <a:t>にて</a:t>
            </a:r>
            <a:r>
              <a:rPr lang="en-US" altLang="ja-JP" sz="1400" dirty="0">
                <a:latin typeface="Meiryo UI" panose="020B0604030504040204" pitchFamily="34" charset="-128"/>
                <a:ea typeface="Meiryo UI" panose="020B0604030504040204" pitchFamily="34" charset="-128"/>
              </a:rPr>
              <a:t>MongoDB</a:t>
            </a:r>
            <a:r>
              <a:rPr lang="ja-JP" altLang="en-US" sz="1400" dirty="0">
                <a:latin typeface="Meiryo UI" panose="020B0604030504040204" pitchFamily="34" charset="-128"/>
                <a:ea typeface="Meiryo UI" panose="020B0604030504040204" pitchFamily="34" charset="-128"/>
              </a:rPr>
              <a:t>が運用しています。</a:t>
            </a:r>
            <a:endParaRPr lang="en-US" altLang="ja-JP" sz="1400" dirty="0">
              <a:latin typeface="Meiryo UI" panose="020B0604030504040204" pitchFamily="34" charset="-128"/>
              <a:ea typeface="Meiryo UI" panose="020B0604030504040204" pitchFamily="34" charset="-128"/>
            </a:endParaRPr>
          </a:p>
          <a:p>
            <a:pPr marL="0" marR="0" indent="0" algn="l" defTabSz="457200" rtl="0" fontAlgn="auto" latinLnBrk="0" hangingPunct="0">
              <a:lnSpc>
                <a:spcPct val="100000"/>
              </a:lnSpc>
              <a:spcBef>
                <a:spcPts val="0"/>
              </a:spcBef>
              <a:spcAft>
                <a:spcPts val="0"/>
              </a:spcAft>
              <a:buClrTx/>
              <a:buSzTx/>
              <a:buFontTx/>
              <a:buNone/>
              <a:tabLst/>
            </a:pPr>
            <a:r>
              <a:rPr lang="ja-JP" altLang="en-US" sz="1400" dirty="0">
                <a:latin typeface="Meiryo UI" panose="020B0604030504040204" pitchFamily="34" charset="-128"/>
                <a:ea typeface="Meiryo UI" panose="020B0604030504040204" pitchFamily="34" charset="-128"/>
              </a:rPr>
              <a:t>ポータルでは開発、検証、本番各環境用にそれぞれ</a:t>
            </a:r>
            <a:r>
              <a:rPr lang="en-US" altLang="ja-JP" sz="1400" dirty="0">
                <a:latin typeface="Meiryo UI" panose="020B0604030504040204" pitchFamily="34" charset="-128"/>
                <a:ea typeface="Meiryo UI" panose="020B0604030504040204" pitchFamily="34" charset="-128"/>
              </a:rPr>
              <a:t>MongoDB</a:t>
            </a:r>
            <a:r>
              <a:rPr lang="ja-JP" altLang="en-US" sz="1400" dirty="0">
                <a:latin typeface="Meiryo UI" panose="020B0604030504040204" pitchFamily="34" charset="-128"/>
                <a:ea typeface="Meiryo UI" panose="020B0604030504040204" pitchFamily="34" charset="-128"/>
              </a:rPr>
              <a:t> </a:t>
            </a:r>
            <a:r>
              <a:rPr lang="en-US" altLang="ja-JP" sz="1400" dirty="0">
                <a:latin typeface="Meiryo UI" panose="020B0604030504040204" pitchFamily="34" charset="-128"/>
                <a:ea typeface="Meiryo UI" panose="020B0604030504040204" pitchFamily="34" charset="-128"/>
              </a:rPr>
              <a:t>Atlas</a:t>
            </a:r>
            <a:r>
              <a:rPr lang="ja-JP" altLang="en-US" sz="1400" dirty="0">
                <a:latin typeface="Meiryo UI" panose="020B0604030504040204" pitchFamily="34" charset="-128"/>
                <a:ea typeface="Meiryo UI" panose="020B0604030504040204" pitchFamily="34" charset="-128"/>
              </a:rPr>
              <a:t>のクラスタを立てています。</a:t>
            </a:r>
            <a:endParaRPr lang="en-US" altLang="ja-JP" sz="1400" dirty="0">
              <a:latin typeface="Meiryo UI" panose="020B0604030504040204" pitchFamily="34" charset="-128"/>
              <a:ea typeface="Meiryo UI" panose="020B0604030504040204" pitchFamily="34" charset="-128"/>
            </a:endParaRPr>
          </a:p>
          <a:p>
            <a:pPr marL="0" marR="0" indent="0" algn="l" defTabSz="457200" rtl="0" fontAlgn="auto" latinLnBrk="0" hangingPunct="0">
              <a:lnSpc>
                <a:spcPct val="100000"/>
              </a:lnSpc>
              <a:spcBef>
                <a:spcPts val="0"/>
              </a:spcBef>
              <a:spcAft>
                <a:spcPts val="0"/>
              </a:spcAft>
              <a:buClrTx/>
              <a:buSzTx/>
              <a:buFontTx/>
              <a:buNone/>
              <a:tabLst/>
            </a:pPr>
            <a:r>
              <a:rPr kumimoji="0" lang="ja-JP" altLang="en-US" sz="1400" b="0" i="0" u="none" strike="noStrike" cap="none" spc="0" normalizeH="0" baseline="0" dirty="0">
                <a:ln>
                  <a:noFill/>
                </a:ln>
                <a:solidFill>
                  <a:srgbClr val="000000"/>
                </a:solidFill>
                <a:effectLst/>
                <a:uFillTx/>
                <a:latin typeface="Meiryo UI" panose="020B0604030504040204" pitchFamily="34" charset="-128"/>
                <a:ea typeface="Meiryo UI" panose="020B0604030504040204" pitchFamily="34" charset="-128"/>
                <a:sym typeface="Calibri"/>
              </a:rPr>
              <a:t>従って、</a:t>
            </a:r>
            <a:r>
              <a:rPr kumimoji="0" lang="ja-JP" altLang="en-US" sz="1400" b="0" i="0" u="none" strike="noStrike" cap="none" spc="0" normalizeH="0" baseline="0" dirty="0">
                <a:ln>
                  <a:noFill/>
                </a:ln>
                <a:solidFill>
                  <a:srgbClr val="FF0000"/>
                </a:solidFill>
                <a:effectLst/>
                <a:uFillTx/>
                <a:latin typeface="Meiryo UI" panose="020B0604030504040204" pitchFamily="34" charset="-128"/>
                <a:ea typeface="Meiryo UI" panose="020B0604030504040204" pitchFamily="34" charset="-128"/>
                <a:sym typeface="Calibri"/>
              </a:rPr>
              <a:t>環境</a:t>
            </a:r>
            <a:r>
              <a:rPr lang="ja-JP" altLang="en-US" sz="1400" dirty="0">
                <a:solidFill>
                  <a:srgbClr val="FF0000"/>
                </a:solidFill>
                <a:latin typeface="Meiryo UI" panose="020B0604030504040204" pitchFamily="34" charset="-128"/>
                <a:ea typeface="Meiryo UI" panose="020B0604030504040204" pitchFamily="34" charset="-128"/>
              </a:rPr>
              <a:t>追加時には</a:t>
            </a:r>
            <a:r>
              <a:rPr kumimoji="0" lang="en-US" altLang="ja-JP" sz="1400" b="0" i="0" u="none" strike="noStrike" cap="none" spc="0" normalizeH="0" baseline="0" dirty="0">
                <a:ln>
                  <a:noFill/>
                </a:ln>
                <a:solidFill>
                  <a:srgbClr val="FF0000"/>
                </a:solidFill>
                <a:effectLst/>
                <a:uFillTx/>
                <a:latin typeface="Meiryo UI" panose="020B0604030504040204" pitchFamily="34" charset="-128"/>
                <a:ea typeface="Meiryo UI" panose="020B0604030504040204" pitchFamily="34" charset="-128"/>
                <a:sym typeface="Calibri"/>
              </a:rPr>
              <a:t>MongoDB</a:t>
            </a:r>
            <a:r>
              <a:rPr kumimoji="0" lang="ja-JP" altLang="en-US" sz="1400" b="0" i="0" u="none" strike="noStrike" cap="none" spc="0" normalizeH="0" baseline="0" dirty="0">
                <a:ln>
                  <a:noFill/>
                </a:ln>
                <a:solidFill>
                  <a:srgbClr val="FF0000"/>
                </a:solidFill>
                <a:effectLst/>
                <a:uFillTx/>
                <a:latin typeface="Meiryo UI" panose="020B0604030504040204" pitchFamily="34" charset="-128"/>
                <a:ea typeface="Meiryo UI" panose="020B0604030504040204" pitchFamily="34" charset="-128"/>
                <a:sym typeface="Calibri"/>
              </a:rPr>
              <a:t> </a:t>
            </a:r>
            <a:r>
              <a:rPr kumimoji="0" lang="en-US" altLang="ja-JP" sz="1400" b="0" i="0" u="none" strike="noStrike" cap="none" spc="0" normalizeH="0" baseline="0" dirty="0">
                <a:ln>
                  <a:noFill/>
                </a:ln>
                <a:solidFill>
                  <a:srgbClr val="FF0000"/>
                </a:solidFill>
                <a:effectLst/>
                <a:uFillTx/>
                <a:latin typeface="Meiryo UI" panose="020B0604030504040204" pitchFamily="34" charset="-128"/>
                <a:ea typeface="Meiryo UI" panose="020B0604030504040204" pitchFamily="34" charset="-128"/>
                <a:sym typeface="Calibri"/>
              </a:rPr>
              <a:t>Atlas</a:t>
            </a:r>
            <a:r>
              <a:rPr kumimoji="0" lang="ja-JP" altLang="en-US" sz="1400" b="0" i="0" u="none" strike="noStrike" cap="none" spc="0" normalizeH="0" baseline="0" dirty="0">
                <a:ln>
                  <a:noFill/>
                </a:ln>
                <a:solidFill>
                  <a:srgbClr val="FF0000"/>
                </a:solidFill>
                <a:effectLst/>
                <a:uFillTx/>
                <a:latin typeface="Meiryo UI" panose="020B0604030504040204" pitchFamily="34" charset="-128"/>
                <a:ea typeface="Meiryo UI" panose="020B0604030504040204" pitchFamily="34" charset="-128"/>
                <a:sym typeface="Calibri"/>
              </a:rPr>
              <a:t>クラスタも増やす</a:t>
            </a:r>
            <a:r>
              <a:rPr kumimoji="0" lang="ja-JP" altLang="en-US" sz="1400" b="0" i="0" u="none" strike="noStrike" cap="none" spc="0" normalizeH="0" baseline="0" dirty="0">
                <a:ln>
                  <a:noFill/>
                </a:ln>
                <a:solidFill>
                  <a:srgbClr val="000000"/>
                </a:solidFill>
                <a:effectLst/>
                <a:uFillTx/>
                <a:latin typeface="Meiryo UI" panose="020B0604030504040204" pitchFamily="34" charset="-128"/>
                <a:ea typeface="Meiryo UI" panose="020B0604030504040204" pitchFamily="34" charset="-128"/>
                <a:sym typeface="Calibri"/>
              </a:rPr>
              <a:t>必要</a:t>
            </a:r>
            <a:r>
              <a:rPr kumimoji="0" lang="ja-JP" altLang="en-US" sz="1400" b="0" i="0" u="none" strike="noStrike" cap="none" spc="0" normalizeH="0" baseline="0">
                <a:ln>
                  <a:noFill/>
                </a:ln>
                <a:solidFill>
                  <a:srgbClr val="000000"/>
                </a:solidFill>
                <a:effectLst/>
                <a:uFillTx/>
                <a:latin typeface="Meiryo UI" panose="020B0604030504040204" pitchFamily="34" charset="-128"/>
                <a:ea typeface="Meiryo UI" panose="020B0604030504040204" pitchFamily="34" charset="-128"/>
                <a:sym typeface="Calibri"/>
              </a:rPr>
              <a:t>があるはずです。</a:t>
            </a:r>
            <a:endParaRPr kumimoji="0" lang="en-US" altLang="ja-JP" sz="1400" b="0" i="0" u="none" strike="noStrike" cap="none" spc="0" normalizeH="0" baseline="0" dirty="0">
              <a:ln>
                <a:noFill/>
              </a:ln>
              <a:solidFill>
                <a:srgbClr val="000000"/>
              </a:solidFill>
              <a:effectLst/>
              <a:uFillTx/>
              <a:latin typeface="Meiryo UI" panose="020B0604030504040204" pitchFamily="34" charset="-128"/>
              <a:ea typeface="Meiryo UI" panose="020B0604030504040204" pitchFamily="34" charset="-128"/>
              <a:sym typeface="Calibri"/>
            </a:endParaRPr>
          </a:p>
          <a:p>
            <a:pPr marL="0" marR="0" indent="0" algn="l" defTabSz="457200" rtl="0" fontAlgn="auto" latinLnBrk="0" hangingPunct="0">
              <a:lnSpc>
                <a:spcPct val="100000"/>
              </a:lnSpc>
              <a:spcBef>
                <a:spcPts val="0"/>
              </a:spcBef>
              <a:spcAft>
                <a:spcPts val="0"/>
              </a:spcAft>
              <a:buClrTx/>
              <a:buSzTx/>
              <a:buFontTx/>
              <a:buNone/>
              <a:tabLst/>
            </a:pPr>
            <a:r>
              <a:rPr lang="ja-JP" altLang="en-US" sz="1400" dirty="0">
                <a:latin typeface="Meiryo UI" panose="020B0604030504040204" pitchFamily="34" charset="-128"/>
                <a:ea typeface="Meiryo UI" panose="020B0604030504040204" pitchFamily="34" charset="-128"/>
              </a:rPr>
              <a:t>また、接続には「</a:t>
            </a:r>
            <a:r>
              <a:rPr lang="en-US" altLang="ja-JP" sz="1400" dirty="0">
                <a:latin typeface="Meiryo UI" panose="020B0604030504040204" pitchFamily="34" charset="-128"/>
                <a:ea typeface="Meiryo UI" panose="020B0604030504040204" pitchFamily="34" charset="-128"/>
              </a:rPr>
              <a:t>VPC</a:t>
            </a:r>
            <a:r>
              <a:rPr lang="ja-JP" altLang="en-US" sz="1400" dirty="0">
                <a:latin typeface="Meiryo UI" panose="020B0604030504040204" pitchFamily="34" charset="-128"/>
                <a:ea typeface="Meiryo UI" panose="020B0604030504040204" pitchFamily="34" charset="-128"/>
              </a:rPr>
              <a:t>ピアリング」を用いて、</a:t>
            </a:r>
            <a:r>
              <a:rPr lang="en-US" altLang="ja-JP" sz="1400" dirty="0">
                <a:latin typeface="Meiryo UI" panose="020B0604030504040204" pitchFamily="34" charset="-128"/>
                <a:ea typeface="Meiryo UI" panose="020B0604030504040204" pitchFamily="34" charset="-128"/>
              </a:rPr>
              <a:t>MongoDB</a:t>
            </a:r>
            <a:r>
              <a:rPr lang="ja-JP" altLang="en-US" sz="1400" dirty="0">
                <a:latin typeface="Meiryo UI" panose="020B0604030504040204" pitchFamily="34" charset="-128"/>
                <a:ea typeface="Meiryo UI" panose="020B0604030504040204" pitchFamily="34" charset="-128"/>
              </a:rPr>
              <a:t>とポータル間を接続しています。</a:t>
            </a:r>
            <a:r>
              <a:rPr lang="en-US" altLang="ja-JP" sz="1400" dirty="0">
                <a:latin typeface="Meiryo UI" panose="020B0604030504040204" pitchFamily="34" charset="-128"/>
                <a:ea typeface="Meiryo UI" panose="020B0604030504040204" pitchFamily="34" charset="-128"/>
              </a:rPr>
              <a:t>(</a:t>
            </a:r>
            <a:r>
              <a:rPr lang="ja-JP" altLang="en-US" sz="1400" dirty="0">
                <a:latin typeface="Meiryo UI" panose="020B0604030504040204" pitchFamily="34" charset="-128"/>
                <a:ea typeface="Meiryo UI" panose="020B0604030504040204" pitchFamily="34" charset="-128"/>
              </a:rPr>
              <a:t>詳細は下記</a:t>
            </a:r>
            <a:r>
              <a:rPr lang="en-US" altLang="ja-JP" sz="1400" dirty="0">
                <a:latin typeface="Meiryo UI" panose="020B0604030504040204" pitchFamily="34" charset="-128"/>
                <a:ea typeface="Meiryo UI" panose="020B0604030504040204" pitchFamily="34" charset="-128"/>
              </a:rPr>
              <a:t>Procedure</a:t>
            </a:r>
            <a:r>
              <a:rPr lang="ja-JP" altLang="en-US" sz="1400" dirty="0">
                <a:latin typeface="Meiryo UI" panose="020B0604030504040204" pitchFamily="34" charset="-128"/>
                <a:ea typeface="Meiryo UI" panose="020B0604030504040204" pitchFamily="34" charset="-128"/>
              </a:rPr>
              <a:t>参照</a:t>
            </a:r>
            <a:r>
              <a:rPr lang="en-US" altLang="ja-JP" sz="1400" dirty="0">
                <a:latin typeface="Meiryo UI" panose="020B0604030504040204" pitchFamily="34" charset="-128"/>
                <a:ea typeface="Meiryo UI" panose="020B0604030504040204" pitchFamily="34" charset="-128"/>
              </a:rPr>
              <a:t>)</a:t>
            </a:r>
          </a:p>
          <a:p>
            <a:pPr marL="0" marR="0" indent="0" algn="l" defTabSz="457200" rtl="0" fontAlgn="auto" latinLnBrk="0" hangingPunct="0">
              <a:lnSpc>
                <a:spcPct val="100000"/>
              </a:lnSpc>
              <a:spcBef>
                <a:spcPts val="0"/>
              </a:spcBef>
              <a:spcAft>
                <a:spcPts val="0"/>
              </a:spcAft>
              <a:buClrTx/>
              <a:buSzTx/>
              <a:buFontTx/>
              <a:buNone/>
              <a:tabLst/>
            </a:pPr>
            <a:r>
              <a:rPr lang="ja-JP" altLang="en-US" sz="1400" dirty="0">
                <a:latin typeface="Meiryo UI" panose="020B0604030504040204" pitchFamily="34" charset="-128"/>
                <a:ea typeface="Meiryo UI" panose="020B0604030504040204" pitchFamily="34" charset="-128"/>
              </a:rPr>
              <a:t>ピアリング実施時には、</a:t>
            </a:r>
            <a:r>
              <a:rPr lang="en-US" altLang="ja-JP" sz="1400" dirty="0">
                <a:latin typeface="Meiryo UI" panose="020B0604030504040204" pitchFamily="34" charset="-128"/>
                <a:ea typeface="Meiryo UI" panose="020B0604030504040204" pitchFamily="34" charset="-128"/>
              </a:rPr>
              <a:t>G-ICT</a:t>
            </a:r>
            <a:r>
              <a:rPr lang="ja-JP" altLang="en-US" sz="1400" dirty="0">
                <a:latin typeface="Meiryo UI" panose="020B0604030504040204" pitchFamily="34" charset="-128"/>
                <a:ea typeface="Meiryo UI" panose="020B0604030504040204" pitchFamily="34" charset="-128"/>
              </a:rPr>
              <a:t>申請が必要です。</a:t>
            </a:r>
            <a:endParaRPr lang="en-US" altLang="ja-JP" sz="1400" dirty="0">
              <a:latin typeface="Meiryo UI" panose="020B0604030504040204" pitchFamily="34" charset="-128"/>
              <a:ea typeface="Meiryo UI" panose="020B0604030504040204" pitchFamily="34" charset="-128"/>
            </a:endParaRPr>
          </a:p>
        </p:txBody>
      </p:sp>
      <p:graphicFrame>
        <p:nvGraphicFramePr>
          <p:cNvPr id="5" name="Table 4"/>
          <p:cNvGraphicFramePr>
            <a:graphicFrameLocks noGrp="1"/>
          </p:cNvGraphicFramePr>
          <p:nvPr>
            <p:extLst>
              <p:ext uri="{D42A27DB-BD31-4B8C-83A1-F6EECF244321}">
                <p14:modId xmlns:p14="http://schemas.microsoft.com/office/powerpoint/2010/main" val="3234446691"/>
              </p:ext>
            </p:extLst>
          </p:nvPr>
        </p:nvGraphicFramePr>
        <p:xfrm>
          <a:off x="1535723" y="2507544"/>
          <a:ext cx="3006522" cy="944879"/>
        </p:xfrm>
        <a:graphic>
          <a:graphicData uri="http://schemas.openxmlformats.org/drawingml/2006/table">
            <a:tbl>
              <a:tblPr firstRow="1" bandRow="1">
                <a:tableStyleId>{5940675A-B579-460E-94D1-54222C63F5DA}</a:tableStyleId>
              </a:tblPr>
              <a:tblGrid>
                <a:gridCol w="1503261">
                  <a:extLst>
                    <a:ext uri="{9D8B030D-6E8A-4147-A177-3AD203B41FA5}">
                      <a16:colId xmlns:a16="http://schemas.microsoft.com/office/drawing/2014/main" val="582198505"/>
                    </a:ext>
                  </a:extLst>
                </a:gridCol>
                <a:gridCol w="1503261">
                  <a:extLst>
                    <a:ext uri="{9D8B030D-6E8A-4147-A177-3AD203B41FA5}">
                      <a16:colId xmlns:a16="http://schemas.microsoft.com/office/drawing/2014/main" val="2541138647"/>
                    </a:ext>
                  </a:extLst>
                </a:gridCol>
              </a:tblGrid>
              <a:tr h="94487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000" dirty="0">
                          <a:latin typeface="Meiryo UI" panose="020B0604030504040204" pitchFamily="34" charset="-128"/>
                          <a:ea typeface="Meiryo UI" panose="020B0604030504040204" pitchFamily="34" charset="-128"/>
                        </a:rPr>
                        <a:t>Atlas</a:t>
                      </a:r>
                      <a:r>
                        <a:rPr kumimoji="1" lang="ja-JP" altLang="en-US" sz="1000" dirty="0">
                          <a:latin typeface="Meiryo UI" panose="020B0604030504040204" pitchFamily="34" charset="-128"/>
                          <a:ea typeface="Meiryo UI" panose="020B0604030504040204" pitchFamily="34" charset="-128"/>
                        </a:rPr>
                        <a:t>関連手順</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000" dirty="0">
                          <a:latin typeface="Meiryo UI" panose="020B0604030504040204" pitchFamily="34" charset="-128"/>
                          <a:ea typeface="Meiryo UI" panose="020B0604030504040204" pitchFamily="34" charset="-128"/>
                        </a:rPr>
                        <a:t>(</a:t>
                      </a:r>
                      <a:r>
                        <a:rPr kumimoji="1" lang="ja-JP" altLang="en-US" sz="1000" dirty="0">
                          <a:latin typeface="Meiryo UI" panose="020B0604030504040204" pitchFamily="34" charset="-128"/>
                          <a:ea typeface="Meiryo UI" panose="020B0604030504040204" pitchFamily="34" charset="-128"/>
                        </a:rPr>
                        <a:t>参考</a:t>
                      </a:r>
                      <a:r>
                        <a:rPr kumimoji="1" lang="en-US" altLang="ja-JP" sz="1000" dirty="0">
                          <a:latin typeface="Meiryo UI" panose="020B0604030504040204" pitchFamily="34" charset="-128"/>
                          <a:ea typeface="Meiryo UI" panose="020B0604030504040204" pitchFamily="34" charset="-128"/>
                        </a:rPr>
                        <a:t>)Atlas</a:t>
                      </a:r>
                      <a:r>
                        <a:rPr kumimoji="1" lang="ja-JP" altLang="en-US" sz="1000" dirty="0">
                          <a:latin typeface="Meiryo UI" panose="020B0604030504040204" pitchFamily="34" charset="-128"/>
                          <a:ea typeface="Meiryo UI" panose="020B0604030504040204" pitchFamily="34" charset="-128"/>
                        </a:rPr>
                        <a:t>関連見積</a:t>
                      </a:r>
                    </a:p>
                  </a:txBody>
                  <a:tcPr/>
                </a:tc>
                <a:extLst>
                  <a:ext uri="{0D108BD9-81ED-4DB2-BD59-A6C34878D82A}">
                    <a16:rowId xmlns:a16="http://schemas.microsoft.com/office/drawing/2014/main" val="3481698226"/>
                  </a:ext>
                </a:extLst>
              </a:tr>
            </a:tbl>
          </a:graphicData>
        </a:graphic>
      </p:graphicFrame>
      <p:graphicFrame>
        <p:nvGraphicFramePr>
          <p:cNvPr id="3" name="Object 2">
            <a:hlinkClick r:id="" action="ppaction://ole?verb=0"/>
          </p:cNvPr>
          <p:cNvGraphicFramePr>
            <a:graphicFrameLocks noChangeAspect="1"/>
          </p:cNvGraphicFramePr>
          <p:nvPr>
            <p:extLst>
              <p:ext uri="{D42A27DB-BD31-4B8C-83A1-F6EECF244321}">
                <p14:modId xmlns:p14="http://schemas.microsoft.com/office/powerpoint/2010/main" val="2094437022"/>
              </p:ext>
            </p:extLst>
          </p:nvPr>
        </p:nvGraphicFramePr>
        <p:xfrm>
          <a:off x="3379321" y="2775481"/>
          <a:ext cx="914400" cy="771525"/>
        </p:xfrm>
        <a:graphic>
          <a:graphicData uri="http://schemas.openxmlformats.org/presentationml/2006/ole">
            <mc:AlternateContent xmlns:mc="http://schemas.openxmlformats.org/markup-compatibility/2006">
              <mc:Choice xmlns:v="urn:schemas-microsoft-com:vml" Requires="v">
                <p:oleObj name="Presentation" showAsIcon="1" r:id="rId3" imgW="914400" imgH="771480" progId="PowerPoint.Show.12">
                  <p:embed/>
                </p:oleObj>
              </mc:Choice>
              <mc:Fallback>
                <p:oleObj name="Presentation" showAsIcon="1" r:id="rId3" imgW="914400" imgH="771480" progId="PowerPoint.Show.12">
                  <p:embed/>
                  <p:pic>
                    <p:nvPicPr>
                      <p:cNvPr id="3" name="Object 2">
                        <a:hlinkClick r:id="" action="ppaction://ole?verb=0"/>
                      </p:cNvPr>
                      <p:cNvPicPr/>
                      <p:nvPr/>
                    </p:nvPicPr>
                    <p:blipFill>
                      <a:blip r:embed="rId4"/>
                      <a:stretch>
                        <a:fillRect/>
                      </a:stretch>
                    </p:blipFill>
                    <p:spPr>
                      <a:xfrm>
                        <a:off x="3379321" y="2775481"/>
                        <a:ext cx="914400" cy="77152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96496457"/>
              </p:ext>
            </p:extLst>
          </p:nvPr>
        </p:nvGraphicFramePr>
        <p:xfrm>
          <a:off x="1835576" y="2737252"/>
          <a:ext cx="914400" cy="771525"/>
        </p:xfrm>
        <a:graphic>
          <a:graphicData uri="http://schemas.openxmlformats.org/presentationml/2006/ole">
            <mc:AlternateContent xmlns:mc="http://schemas.openxmlformats.org/markup-compatibility/2006">
              <mc:Choice xmlns:v="urn:schemas-microsoft-com:vml" Requires="v">
                <p:oleObj name="Document" showAsIcon="1" r:id="rId5" imgW="914400" imgH="771480" progId="Word.Document.12">
                  <p:embed/>
                </p:oleObj>
              </mc:Choice>
              <mc:Fallback>
                <p:oleObj name="Document" showAsIcon="1" r:id="rId5" imgW="914400" imgH="771480" progId="Word.Document.12">
                  <p:embed/>
                  <p:pic>
                    <p:nvPicPr>
                      <p:cNvPr id="7" name="Object 6"/>
                      <p:cNvPicPr/>
                      <p:nvPr/>
                    </p:nvPicPr>
                    <p:blipFill>
                      <a:blip r:embed="rId6"/>
                      <a:stretch>
                        <a:fillRect/>
                      </a:stretch>
                    </p:blipFill>
                    <p:spPr>
                      <a:xfrm>
                        <a:off x="1835576" y="2737252"/>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00732285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1389" y="361204"/>
            <a:ext cx="8723312" cy="4524315"/>
          </a:xfrm>
          <a:prstGeom prst="rect">
            <a:avLst/>
          </a:prstGeom>
          <a:ln>
            <a:noFill/>
          </a:ln>
        </p:spPr>
        <p:txBody>
          <a:bodyPr wrap="square">
            <a:spAutoFit/>
          </a:bodyPr>
          <a:lstStyle/>
          <a:p>
            <a:pPr marL="214313" indent="-214313">
              <a:buFont typeface="Wingdings" panose="05000000000000000000" pitchFamily="2" charset="2"/>
              <a:buChar char="u"/>
            </a:pPr>
            <a:r>
              <a:rPr lang="ja-JP" altLang="en-US" sz="1200" b="1" dirty="0">
                <a:latin typeface="Meiryo UI" panose="020B0604030504040204" pitchFamily="34" charset="-128"/>
                <a:ea typeface="Meiryo UI" panose="020B0604030504040204" pitchFamily="34" charset="-128"/>
              </a:rPr>
              <a:t>ドメインリスト</a:t>
            </a:r>
            <a:br>
              <a:rPr lang="en-US" altLang="ja-JP" sz="1200" b="1"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現在</a:t>
            </a:r>
            <a:r>
              <a:rPr lang="en-US" altLang="ja-JP" sz="1200" dirty="0">
                <a:latin typeface="Meiryo UI" panose="020B0604030504040204" pitchFamily="34" charset="-128"/>
                <a:ea typeface="Meiryo UI" panose="020B0604030504040204" pitchFamily="34" charset="-128"/>
              </a:rPr>
              <a:t>SSL</a:t>
            </a:r>
            <a:r>
              <a:rPr lang="ja-JP" altLang="en-US" sz="1200" dirty="0">
                <a:latin typeface="Meiryo UI" panose="020B0604030504040204" pitchFamily="34" charset="-128"/>
                <a:ea typeface="Meiryo UI" panose="020B0604030504040204" pitchFamily="34" charset="-128"/>
              </a:rPr>
              <a:t>証明書が発行されているドメインは、次の通り</a:t>
            </a:r>
            <a:br>
              <a:rPr lang="en-US" altLang="ja-JP" sz="1200" dirty="0">
                <a:latin typeface="Meiryo UI" panose="020B0604030504040204" pitchFamily="34" charset="-128"/>
                <a:ea typeface="Meiryo UI" panose="020B0604030504040204" pitchFamily="34" charset="-128"/>
              </a:rPr>
            </a:br>
            <a:br>
              <a:rPr lang="en-US" altLang="ja-JP" sz="1200" dirty="0">
                <a:latin typeface="Meiryo UI" panose="020B0604030504040204" pitchFamily="34" charset="-128"/>
                <a:ea typeface="Meiryo UI" panose="020B0604030504040204" pitchFamily="34" charset="-128"/>
              </a:rPr>
            </a:br>
            <a:br>
              <a:rPr lang="en-US" altLang="ja-JP" sz="1200" dirty="0">
                <a:latin typeface="Meiryo UI" panose="020B0604030504040204" pitchFamily="34" charset="-128"/>
                <a:ea typeface="Meiryo UI" panose="020B0604030504040204" pitchFamily="34" charset="-128"/>
              </a:rPr>
            </a:br>
            <a:br>
              <a:rPr lang="en-US" altLang="ja-JP" sz="1200" dirty="0">
                <a:latin typeface="Meiryo UI" panose="020B0604030504040204" pitchFamily="34" charset="-128"/>
                <a:ea typeface="Meiryo UI" panose="020B0604030504040204" pitchFamily="34" charset="-128"/>
              </a:rPr>
            </a:br>
            <a:br>
              <a:rPr lang="en-US" altLang="ja-JP" sz="1200" dirty="0">
                <a:latin typeface="Meiryo UI" panose="020B0604030504040204" pitchFamily="34" charset="-128"/>
                <a:ea typeface="Meiryo UI" panose="020B0604030504040204" pitchFamily="34" charset="-128"/>
              </a:rPr>
            </a:br>
            <a:br>
              <a:rPr lang="en-US" altLang="ja-JP" sz="1200" dirty="0">
                <a:latin typeface="Meiryo UI" panose="020B0604030504040204" pitchFamily="34" charset="-128"/>
                <a:ea typeface="Meiryo UI" panose="020B0604030504040204" pitchFamily="34" charset="-128"/>
              </a:rPr>
            </a:br>
            <a:br>
              <a:rPr lang="en-US" altLang="ja-JP" sz="1200" dirty="0">
                <a:latin typeface="Meiryo UI" panose="020B0604030504040204" pitchFamily="34" charset="-128"/>
                <a:ea typeface="Meiryo UI" panose="020B0604030504040204" pitchFamily="34" charset="-128"/>
              </a:rPr>
            </a:br>
            <a:br>
              <a:rPr lang="en-US" altLang="ja-JP" sz="1200" dirty="0">
                <a:latin typeface="Meiryo UI" panose="020B0604030504040204" pitchFamily="34" charset="-128"/>
                <a:ea typeface="Meiryo UI" panose="020B0604030504040204" pitchFamily="34" charset="-128"/>
              </a:rPr>
            </a:br>
            <a:br>
              <a:rPr lang="en-US" altLang="ja-JP" sz="1200" dirty="0">
                <a:latin typeface="Meiryo UI" panose="020B0604030504040204" pitchFamily="34" charset="-128"/>
                <a:ea typeface="Meiryo UI" panose="020B0604030504040204" pitchFamily="34" charset="-128"/>
              </a:rPr>
            </a:br>
            <a:br>
              <a:rPr lang="en-US" altLang="ja-JP" sz="1200" dirty="0">
                <a:latin typeface="Meiryo UI" panose="020B0604030504040204" pitchFamily="34" charset="-128"/>
                <a:ea typeface="Meiryo UI" panose="020B0604030504040204" pitchFamily="34" charset="-128"/>
              </a:rPr>
            </a:b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シスプロのアプリはドメインごとにライセンスが発行されているため、ドメイン追加あるいは変更時</a:t>
            </a: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環境追加など</a:t>
            </a: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にはケアが必要。</a:t>
            </a: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endParaRPr lang="en-US" altLang="ja-JP" sz="1200"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r>
              <a:rPr lang="ja-JP" altLang="en-US" sz="1200" b="1" dirty="0">
                <a:latin typeface="Meiryo UI" panose="020B0604030504040204" pitchFamily="34" charset="-128"/>
                <a:ea typeface="Meiryo UI" panose="020B0604030504040204" pitchFamily="34" charset="-128"/>
              </a:rPr>
              <a:t>ドメイン追加時の</a:t>
            </a:r>
            <a:r>
              <a:rPr lang="en-US" altLang="ja-JP" sz="1200" b="1" dirty="0">
                <a:latin typeface="Meiryo UI" panose="020B0604030504040204" pitchFamily="34" charset="-128"/>
                <a:ea typeface="Meiryo UI" panose="020B0604030504040204" pitchFamily="34" charset="-128"/>
              </a:rPr>
              <a:t>SSL</a:t>
            </a:r>
            <a:r>
              <a:rPr lang="ja-JP" altLang="en-US" sz="1200" b="1" dirty="0">
                <a:latin typeface="Meiryo UI" panose="020B0604030504040204" pitchFamily="34" charset="-128"/>
                <a:ea typeface="Meiryo UI" panose="020B0604030504040204" pitchFamily="34" charset="-128"/>
              </a:rPr>
              <a:t>証明書発行について</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新規に発行するときは、以下の流れで実施します。</a:t>
            </a:r>
            <a:endParaRPr lang="en-US" altLang="ja-JP" sz="1200" dirty="0">
              <a:latin typeface="Meiryo UI" panose="020B0604030504040204" pitchFamily="34" charset="-128"/>
              <a:ea typeface="Meiryo UI" panose="020B0604030504040204" pitchFamily="34" charset="-128"/>
            </a:endParaRPr>
          </a:p>
          <a:p>
            <a:pPr marL="457200" indent="-228600">
              <a:buFont typeface="+mj-lt"/>
              <a:buAutoNum type="arabicPeriod"/>
            </a:pPr>
            <a:r>
              <a:rPr lang="ja-JP" altLang="en-US" sz="1200" dirty="0">
                <a:latin typeface="Meiryo UI" panose="020B0604030504040204" pitchFamily="34" charset="-128"/>
                <a:ea typeface="Meiryo UI" panose="020B0604030504040204" pitchFamily="34" charset="-128"/>
              </a:rPr>
              <a:t>竹中・</a:t>
            </a:r>
            <a:r>
              <a:rPr lang="en-US" altLang="ja-JP" sz="1200" dirty="0">
                <a:latin typeface="Meiryo UI" panose="020B0604030504040204" pitchFamily="34" charset="-128"/>
                <a:ea typeface="Meiryo UI" panose="020B0604030504040204" pitchFamily="34" charset="-128"/>
              </a:rPr>
              <a:t>G-ICT</a:t>
            </a:r>
            <a:r>
              <a:rPr lang="ja-JP" altLang="en-US" sz="1200" dirty="0">
                <a:latin typeface="Meiryo UI" panose="020B0604030504040204" pitchFamily="34" charset="-128"/>
                <a:ea typeface="Meiryo UI" panose="020B0604030504040204" pitchFamily="34" charset="-128"/>
              </a:rPr>
              <a:t>と協議の上で、ドメインを決定する。</a:t>
            </a:r>
            <a:endParaRPr lang="en-US" altLang="ja-JP" sz="1200" dirty="0">
              <a:latin typeface="Meiryo UI" panose="020B0604030504040204" pitchFamily="34" charset="-128"/>
              <a:ea typeface="Meiryo UI" panose="020B0604030504040204" pitchFamily="34" charset="-128"/>
            </a:endParaRPr>
          </a:p>
          <a:p>
            <a:pPr marL="457200" indent="-228600">
              <a:buFont typeface="+mj-lt"/>
              <a:buAutoNum type="arabicPeriod"/>
            </a:pPr>
            <a:r>
              <a:rPr lang="en-US" altLang="ja-JP" sz="1200" dirty="0">
                <a:latin typeface="Meiryo UI" panose="020B0604030504040204" pitchFamily="34" charset="-128"/>
                <a:ea typeface="Meiryo UI" panose="020B0604030504040204" pitchFamily="34" charset="-128"/>
              </a:rPr>
              <a:t>Infosys</a:t>
            </a:r>
            <a:r>
              <a:rPr lang="ja-JP" altLang="en-US" sz="1200" dirty="0">
                <a:latin typeface="Meiryo UI" panose="020B0604030504040204" pitchFamily="34" charset="-128"/>
                <a:ea typeface="Meiryo UI" panose="020B0604030504040204" pitchFamily="34" charset="-128"/>
              </a:rPr>
              <a:t>が、該当ドメインで</a:t>
            </a:r>
            <a:r>
              <a:rPr lang="en-US" altLang="ja-JP" sz="1200" dirty="0">
                <a:latin typeface="Meiryo UI" panose="020B0604030504040204" pitchFamily="34" charset="-128"/>
                <a:ea typeface="Meiryo UI" panose="020B0604030504040204" pitchFamily="34" charset="-128"/>
              </a:rPr>
              <a:t>SSL</a:t>
            </a:r>
            <a:r>
              <a:rPr lang="ja-JP" altLang="en-US" sz="1200" dirty="0">
                <a:latin typeface="Meiryo UI" panose="020B0604030504040204" pitchFamily="34" charset="-128"/>
                <a:ea typeface="Meiryo UI" panose="020B0604030504040204" pitchFamily="34" charset="-128"/>
              </a:rPr>
              <a:t>証明書の発行依頼を</a:t>
            </a:r>
            <a:r>
              <a:rPr lang="en-US" altLang="ja-JP" sz="1200" dirty="0">
                <a:latin typeface="Meiryo UI" panose="020B0604030504040204" pitchFamily="34" charset="-128"/>
                <a:ea typeface="Meiryo UI" panose="020B0604030504040204" pitchFamily="34" charset="-128"/>
              </a:rPr>
              <a:t>AWS</a:t>
            </a:r>
            <a:r>
              <a:rPr lang="ja-JP" altLang="en-US" sz="1200" dirty="0">
                <a:latin typeface="Meiryo UI" panose="020B0604030504040204" pitchFamily="34" charset="-128"/>
                <a:ea typeface="Meiryo UI" panose="020B0604030504040204" pitchFamily="34" charset="-128"/>
              </a:rPr>
              <a:t>上で実施する。</a:t>
            </a:r>
            <a:br>
              <a:rPr lang="en-US" altLang="ja-JP" sz="1200" dirty="0">
                <a:latin typeface="Meiryo UI" panose="020B0604030504040204" pitchFamily="34" charset="-128"/>
                <a:ea typeface="Meiryo UI" panose="020B0604030504040204" pitchFamily="34" charset="-128"/>
              </a:rPr>
            </a:b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 </a:t>
            </a:r>
            <a:r>
              <a:rPr lang="en-US" altLang="ja-JP" sz="1200" dirty="0">
                <a:latin typeface="Meiryo UI" panose="020B0604030504040204" pitchFamily="34" charset="-128"/>
                <a:ea typeface="Meiryo UI" panose="020B0604030504040204" pitchFamily="34" charset="-128"/>
              </a:rPr>
              <a:t>AWS</a:t>
            </a:r>
            <a:r>
              <a:rPr lang="ja-JP" altLang="en-US" sz="1200" dirty="0">
                <a:latin typeface="Meiryo UI" panose="020B0604030504040204" pitchFamily="34" charset="-128"/>
                <a:ea typeface="Meiryo UI" panose="020B0604030504040204" pitchFamily="34" charset="-128"/>
              </a:rPr>
              <a:t>上での「発行依頼」実施と同時に、管理者にメールが飛ぶ</a:t>
            </a:r>
            <a:endParaRPr lang="en-US" altLang="ja-JP" sz="1200" dirty="0">
              <a:latin typeface="Meiryo UI" panose="020B0604030504040204" pitchFamily="34" charset="-128"/>
              <a:ea typeface="Meiryo UI" panose="020B0604030504040204" pitchFamily="34" charset="-128"/>
            </a:endParaRPr>
          </a:p>
          <a:p>
            <a:pPr marL="457200" indent="-228600">
              <a:buFont typeface="+mj-lt"/>
              <a:buAutoNum type="arabicPeriod"/>
            </a:pPr>
            <a:r>
              <a:rPr lang="en-US" altLang="ja-JP" sz="1200" dirty="0">
                <a:latin typeface="Meiryo UI" panose="020B0604030504040204" pitchFamily="34" charset="-128"/>
                <a:ea typeface="Meiryo UI" panose="020B0604030504040204" pitchFamily="34" charset="-128"/>
              </a:rPr>
              <a:t>G-ICT</a:t>
            </a:r>
            <a:r>
              <a:rPr lang="ja-JP" altLang="en-US" sz="1200" dirty="0">
                <a:latin typeface="Meiryo UI" panose="020B0604030504040204" pitchFamily="34" charset="-128"/>
                <a:ea typeface="Meiryo UI" panose="020B0604030504040204" pitchFamily="34" charset="-128"/>
              </a:rPr>
              <a:t>に</a:t>
            </a:r>
            <a:r>
              <a:rPr lang="en-US" altLang="ja-JP" sz="1200" dirty="0">
                <a:latin typeface="Meiryo UI" panose="020B0604030504040204" pitchFamily="34" charset="-128"/>
                <a:ea typeface="Meiryo UI" panose="020B0604030504040204" pitchFamily="34" charset="-128"/>
              </a:rPr>
              <a:t>SSL</a:t>
            </a:r>
            <a:r>
              <a:rPr lang="ja-JP" altLang="en-US" sz="1200" dirty="0">
                <a:latin typeface="Meiryo UI" panose="020B0604030504040204" pitchFamily="34" charset="-128"/>
                <a:ea typeface="Meiryo UI" panose="020B0604030504040204" pitchFamily="34" charset="-128"/>
              </a:rPr>
              <a:t>証明書発行承認の依頼をする。</a:t>
            </a:r>
            <a:endParaRPr lang="en-US" altLang="ja-JP" sz="1200" dirty="0">
              <a:latin typeface="Meiryo UI" panose="020B0604030504040204" pitchFamily="34" charset="-128"/>
              <a:ea typeface="Meiryo UI" panose="020B0604030504040204" pitchFamily="34" charset="-128"/>
            </a:endParaRPr>
          </a:p>
          <a:p>
            <a:pPr marL="457200" indent="-228600">
              <a:buFont typeface="+mj-lt"/>
              <a:buAutoNum type="arabicPeriod"/>
            </a:pPr>
            <a:r>
              <a:rPr lang="en-US" altLang="ja-JP" sz="1200" dirty="0">
                <a:latin typeface="Meiryo UI" panose="020B0604030504040204" pitchFamily="34" charset="-128"/>
                <a:ea typeface="Meiryo UI" panose="020B0604030504040204" pitchFamily="34" charset="-128"/>
              </a:rPr>
              <a:t>2019</a:t>
            </a:r>
            <a:r>
              <a:rPr lang="ja-JP" altLang="en-US" sz="1200" dirty="0">
                <a:latin typeface="Meiryo UI" panose="020B0604030504040204" pitchFamily="34" charset="-128"/>
                <a:ea typeface="Meiryo UI" panose="020B0604030504040204" pitchFamily="34" charset="-128"/>
              </a:rPr>
              <a:t>のケースでは、</a:t>
            </a:r>
            <a:r>
              <a:rPr lang="en-US" altLang="ja-JP" sz="1200" dirty="0">
                <a:latin typeface="Meiryo UI" panose="020B0604030504040204" pitchFamily="34" charset="-128"/>
                <a:ea typeface="Meiryo UI" panose="020B0604030504040204" pitchFamily="34" charset="-128"/>
              </a:rPr>
              <a:t>G-ICT</a:t>
            </a:r>
            <a:r>
              <a:rPr lang="ja-JP" altLang="en-US" sz="1200" dirty="0">
                <a:latin typeface="Meiryo UI" panose="020B0604030504040204" pitchFamily="34" charset="-128"/>
                <a:ea typeface="Meiryo UI" panose="020B0604030504040204" pitchFamily="34" charset="-128"/>
              </a:rPr>
              <a:t>から承認依頼メールが転送されてきたので、これをオフショアに共有する。</a:t>
            </a:r>
            <a:br>
              <a:rPr lang="en-US" altLang="ja-JP" sz="1200" dirty="0">
                <a:latin typeface="Meiryo UI" panose="020B0604030504040204" pitchFamily="34" charset="-128"/>
                <a:ea typeface="Meiryo UI" panose="020B0604030504040204" pitchFamily="34" charset="-128"/>
              </a:rPr>
            </a:br>
            <a:r>
              <a:rPr lang="en-US" altLang="ja-JP" sz="1200" dirty="0">
                <a:latin typeface="Meiryo UI" panose="020B0604030504040204" pitchFamily="34" charset="-128"/>
                <a:ea typeface="Meiryo UI" panose="020B0604030504040204" pitchFamily="34" charset="-128"/>
              </a:rPr>
              <a:t>※</a:t>
            </a:r>
            <a:r>
              <a:rPr lang="ja-JP" altLang="en-US" sz="1200" dirty="0">
                <a:latin typeface="Meiryo UI" panose="020B0604030504040204" pitchFamily="34" charset="-128"/>
                <a:ea typeface="Meiryo UI" panose="020B0604030504040204" pitchFamily="34" charset="-128"/>
              </a:rPr>
              <a:t> メール内の「</a:t>
            </a:r>
            <a:r>
              <a:rPr lang="en-US" altLang="ja-JP" sz="1200" dirty="0">
                <a:latin typeface="Meiryo UI" panose="020B0604030504040204" pitchFamily="34" charset="-128"/>
                <a:ea typeface="Meiryo UI" panose="020B0604030504040204" pitchFamily="34" charset="-128"/>
              </a:rPr>
              <a:t>Amazon Certificate Approvals</a:t>
            </a:r>
            <a:r>
              <a:rPr lang="ja-JP" altLang="en-US" sz="1200" dirty="0">
                <a:latin typeface="Meiryo UI" panose="020B0604030504040204" pitchFamily="34" charset="-128"/>
                <a:ea typeface="Meiryo UI" panose="020B0604030504040204" pitchFamily="34" charset="-128"/>
              </a:rPr>
              <a:t>」をクリックすることで</a:t>
            </a:r>
            <a:r>
              <a:rPr lang="en-US" altLang="ja-JP" sz="1200" dirty="0">
                <a:latin typeface="Meiryo UI" panose="020B0604030504040204" pitchFamily="34" charset="-128"/>
                <a:ea typeface="Meiryo UI" panose="020B0604030504040204" pitchFamily="34" charset="-128"/>
              </a:rPr>
              <a:t>SSL</a:t>
            </a:r>
            <a:r>
              <a:rPr lang="ja-JP" altLang="en-US" sz="1200" dirty="0">
                <a:latin typeface="Meiryo UI" panose="020B0604030504040204" pitchFamily="34" charset="-128"/>
                <a:ea typeface="Meiryo UI" panose="020B0604030504040204" pitchFamily="34" charset="-128"/>
              </a:rPr>
              <a:t>証明書が発行されるので、オフショアに対応を依頼。</a:t>
            </a:r>
          </a:p>
          <a:p>
            <a:pPr marL="214313" indent="-214313">
              <a:buFont typeface="Wingdings" panose="05000000000000000000" pitchFamily="2" charset="2"/>
              <a:buChar char="u"/>
            </a:pPr>
            <a:endParaRPr lang="en-US" altLang="ja-JP" sz="1200" b="1" dirty="0">
              <a:latin typeface="Meiryo UI" panose="020B0604030504040204" pitchFamily="34" charset="-128"/>
              <a:ea typeface="Meiryo UI" panose="020B0604030504040204" pitchFamily="34" charset="-128"/>
            </a:endParaRPr>
          </a:p>
          <a:p>
            <a:pPr marL="214313" indent="-214313">
              <a:buFont typeface="Wingdings" panose="05000000000000000000" pitchFamily="2" charset="2"/>
              <a:buChar char="u"/>
            </a:pPr>
            <a:r>
              <a:rPr lang="en-US" altLang="ja-JP" sz="1200" b="1" dirty="0">
                <a:latin typeface="Meiryo UI" panose="020B0604030504040204" pitchFamily="34" charset="-128"/>
                <a:ea typeface="Meiryo UI" panose="020B0604030504040204" pitchFamily="34" charset="-128"/>
              </a:rPr>
              <a:t>URL</a:t>
            </a:r>
            <a:r>
              <a:rPr lang="ja-JP" altLang="en-US" sz="1200" b="1" dirty="0">
                <a:latin typeface="Meiryo UI" panose="020B0604030504040204" pitchFamily="34" charset="-128"/>
                <a:ea typeface="Meiryo UI" panose="020B0604030504040204" pitchFamily="34" charset="-128"/>
              </a:rPr>
              <a:t>リスト</a:t>
            </a:r>
            <a:br>
              <a:rPr lang="en-US" altLang="ja-JP" sz="1200" dirty="0">
                <a:latin typeface="Meiryo UI" panose="020B0604030504040204" pitchFamily="34" charset="-128"/>
                <a:ea typeface="Meiryo UI" panose="020B0604030504040204" pitchFamily="34" charset="-128"/>
              </a:rPr>
            </a:br>
            <a:r>
              <a:rPr lang="ja-JP" altLang="en-US" sz="1200" dirty="0">
                <a:latin typeface="Meiryo UI" panose="020B0604030504040204" pitchFamily="34" charset="-128"/>
                <a:ea typeface="Meiryo UI" panose="020B0604030504040204" pitchFamily="34" charset="-128"/>
              </a:rPr>
              <a:t>タイミングにより増減しているので、時点の最新版が必要な場合は</a:t>
            </a:r>
            <a:r>
              <a:rPr lang="en-US" altLang="ja-JP" sz="1200" dirty="0">
                <a:latin typeface="Meiryo UI" panose="020B0604030504040204" pitchFamily="34" charset="-128"/>
                <a:ea typeface="Meiryo UI" panose="020B0604030504040204" pitchFamily="34" charset="-128"/>
              </a:rPr>
              <a:t>Siva</a:t>
            </a:r>
            <a:r>
              <a:rPr lang="ja-JP" altLang="en-US" sz="1200" dirty="0">
                <a:latin typeface="Meiryo UI" panose="020B0604030504040204" pitchFamily="34" charset="-128"/>
                <a:ea typeface="Meiryo UI" panose="020B0604030504040204" pitchFamily="34" charset="-128"/>
              </a:rPr>
              <a:t>に依頼してください。</a:t>
            </a:r>
            <a:endParaRPr lang="en-US" altLang="ja-JP" sz="1200" dirty="0">
              <a:latin typeface="Meiryo UI" panose="020B0604030504040204" pitchFamily="34" charset="-128"/>
              <a:ea typeface="Meiryo UI" panose="020B0604030504040204" pitchFamily="34" charset="-128"/>
            </a:endParaRPr>
          </a:p>
        </p:txBody>
      </p:sp>
      <p:sp>
        <p:nvSpPr>
          <p:cNvPr id="31" name="Title 1"/>
          <p:cNvSpPr txBox="1">
            <a:spLocks/>
          </p:cNvSpPr>
          <p:nvPr/>
        </p:nvSpPr>
        <p:spPr>
          <a:xfrm>
            <a:off x="231390" y="27924"/>
            <a:ext cx="8723312" cy="3332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sz="1800" b="1" dirty="0">
                <a:solidFill>
                  <a:srgbClr val="0070C0"/>
                </a:solidFill>
                <a:latin typeface="Meiryo UI" panose="020B0604030504040204" pitchFamily="50" charset="-128"/>
                <a:ea typeface="Meiryo UI" panose="020B0604030504040204" pitchFamily="50" charset="-128"/>
              </a:rPr>
              <a:t>ドメインについて</a:t>
            </a:r>
          </a:p>
        </p:txBody>
      </p:sp>
      <p:graphicFrame>
        <p:nvGraphicFramePr>
          <p:cNvPr id="5" name="Table 4"/>
          <p:cNvGraphicFramePr>
            <a:graphicFrameLocks noGrp="1"/>
          </p:cNvGraphicFramePr>
          <p:nvPr>
            <p:extLst>
              <p:ext uri="{D42A27DB-BD31-4B8C-83A1-F6EECF244321}">
                <p14:modId xmlns:p14="http://schemas.microsoft.com/office/powerpoint/2010/main" val="453485146"/>
              </p:ext>
            </p:extLst>
          </p:nvPr>
        </p:nvGraphicFramePr>
        <p:xfrm>
          <a:off x="538480" y="785206"/>
          <a:ext cx="5679440" cy="1524000"/>
        </p:xfrm>
        <a:graphic>
          <a:graphicData uri="http://schemas.openxmlformats.org/drawingml/2006/table">
            <a:tbl>
              <a:tblPr firstRow="1" bandRow="1">
                <a:tableStyleId>{5940675A-B579-460E-94D1-54222C63F5DA}</a:tableStyleId>
              </a:tblPr>
              <a:tblGrid>
                <a:gridCol w="1452880">
                  <a:extLst>
                    <a:ext uri="{9D8B030D-6E8A-4147-A177-3AD203B41FA5}">
                      <a16:colId xmlns:a16="http://schemas.microsoft.com/office/drawing/2014/main" val="1589633406"/>
                    </a:ext>
                  </a:extLst>
                </a:gridCol>
                <a:gridCol w="4226560">
                  <a:extLst>
                    <a:ext uri="{9D8B030D-6E8A-4147-A177-3AD203B41FA5}">
                      <a16:colId xmlns:a16="http://schemas.microsoft.com/office/drawing/2014/main" val="1990059721"/>
                    </a:ext>
                  </a:extLst>
                </a:gridCol>
              </a:tblGrid>
              <a:tr h="198559">
                <a:tc>
                  <a:txBody>
                    <a:bodyPr/>
                    <a:lstStyle/>
                    <a:p>
                      <a:pPr algn="ctr"/>
                      <a:r>
                        <a:rPr kumimoji="1" lang="ja-JP" altLang="en-US" sz="1400" b="1" dirty="0">
                          <a:solidFill>
                            <a:schemeClr val="tx1"/>
                          </a:solidFill>
                          <a:latin typeface="Meiryo UI" panose="020B0604030504040204" pitchFamily="34" charset="-128"/>
                          <a:ea typeface="Meiryo UI" panose="020B0604030504040204" pitchFamily="34" charset="-128"/>
                        </a:rPr>
                        <a:t>環境</a:t>
                      </a:r>
                    </a:p>
                  </a:txBody>
                  <a:tcPr anchor="ctr">
                    <a:solidFill>
                      <a:schemeClr val="accent1">
                        <a:lumMod val="20000"/>
                        <a:lumOff val="80000"/>
                      </a:schemeClr>
                    </a:solidFill>
                  </a:tcPr>
                </a:tc>
                <a:tc>
                  <a:txBody>
                    <a:bodyPr/>
                    <a:lstStyle/>
                    <a:p>
                      <a:pPr algn="l"/>
                      <a:r>
                        <a:rPr kumimoji="1" lang="ja-JP" altLang="en-US" sz="1400" b="1" dirty="0">
                          <a:solidFill>
                            <a:schemeClr val="tx1"/>
                          </a:solidFill>
                          <a:latin typeface="Meiryo UI" panose="020B0604030504040204" pitchFamily="34" charset="-128"/>
                          <a:ea typeface="Meiryo UI" panose="020B0604030504040204" pitchFamily="34" charset="-128"/>
                        </a:rPr>
                        <a:t>ドメイン</a:t>
                      </a:r>
                    </a:p>
                  </a:txBody>
                  <a:tcPr anchor="ctr">
                    <a:solidFill>
                      <a:schemeClr val="accent1">
                        <a:lumMod val="20000"/>
                        <a:lumOff val="80000"/>
                      </a:schemeClr>
                    </a:solidFill>
                  </a:tcPr>
                </a:tc>
                <a:extLst>
                  <a:ext uri="{0D108BD9-81ED-4DB2-BD59-A6C34878D82A}">
                    <a16:rowId xmlns:a16="http://schemas.microsoft.com/office/drawing/2014/main" val="2412581016"/>
                  </a:ext>
                </a:extLst>
              </a:tr>
              <a:tr h="198559">
                <a:tc>
                  <a:txBody>
                    <a:bodyPr/>
                    <a:lstStyle/>
                    <a:p>
                      <a:pPr algn="ctr"/>
                      <a:r>
                        <a:rPr kumimoji="1" lang="ja-JP" altLang="en-US" sz="1400" b="0" dirty="0">
                          <a:solidFill>
                            <a:schemeClr val="tx1"/>
                          </a:solidFill>
                          <a:latin typeface="Meiryo UI" panose="020B0604030504040204" pitchFamily="34" charset="-128"/>
                          <a:ea typeface="Meiryo UI" panose="020B0604030504040204" pitchFamily="34" charset="-128"/>
                        </a:rPr>
                        <a:t>開発</a:t>
                      </a:r>
                    </a:p>
                  </a:txBody>
                  <a:tcPr anchor="ctr"/>
                </a:tc>
                <a:tc>
                  <a:txBody>
                    <a:bodyPr/>
                    <a:lstStyle/>
                    <a:p>
                      <a:pPr algn="l"/>
                      <a:r>
                        <a:rPr kumimoji="1" lang="en-US" altLang="ja-JP" sz="1400" b="0" dirty="0">
                          <a:solidFill>
                            <a:schemeClr val="tx1"/>
                          </a:solidFill>
                          <a:latin typeface="Meiryo UI" panose="020B0604030504040204" pitchFamily="34" charset="-128"/>
                          <a:ea typeface="Meiryo UI" panose="020B0604030504040204" pitchFamily="34" charset="-128"/>
                        </a:rPr>
                        <a:t>dev.bimtoolsbeta.takenaka.co.jp</a:t>
                      </a:r>
                    </a:p>
                  </a:txBody>
                  <a:tcPr anchor="ctr"/>
                </a:tc>
                <a:extLst>
                  <a:ext uri="{0D108BD9-81ED-4DB2-BD59-A6C34878D82A}">
                    <a16:rowId xmlns:a16="http://schemas.microsoft.com/office/drawing/2014/main" val="1595398608"/>
                  </a:ext>
                </a:extLst>
              </a:tr>
              <a:tr h="198559">
                <a:tc>
                  <a:txBody>
                    <a:bodyPr/>
                    <a:lstStyle/>
                    <a:p>
                      <a:pPr algn="ctr"/>
                      <a:r>
                        <a:rPr kumimoji="1" lang="ja-JP" altLang="en-US" sz="1400" b="0" dirty="0">
                          <a:solidFill>
                            <a:schemeClr val="tx1"/>
                          </a:solidFill>
                          <a:latin typeface="Meiryo UI" panose="020B0604030504040204" pitchFamily="34" charset="-128"/>
                          <a:ea typeface="Meiryo UI" panose="020B0604030504040204" pitchFamily="34" charset="-128"/>
                        </a:rPr>
                        <a:t>検証</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400" b="0" dirty="0">
                          <a:solidFill>
                            <a:schemeClr val="tx1"/>
                          </a:solidFill>
                          <a:latin typeface="Meiryo UI" panose="020B0604030504040204" pitchFamily="34" charset="-128"/>
                          <a:ea typeface="Meiryo UI" panose="020B0604030504040204" pitchFamily="34" charset="-128"/>
                        </a:rPr>
                        <a:t>test.bimtoolsbeta.takenaka.co.jp</a:t>
                      </a:r>
                      <a:endParaRPr lang="ja-JP" altLang="ja-JP" sz="1800" b="0" dirty="0">
                        <a:solidFill>
                          <a:schemeClr val="tx1"/>
                        </a:solidFill>
                        <a:latin typeface="Meiryo UI" panose="020B0604030504040204" pitchFamily="34" charset="-128"/>
                        <a:ea typeface="Meiryo UI" panose="020B0604030504040204" pitchFamily="34" charset="-128"/>
                      </a:endParaRPr>
                    </a:p>
                  </a:txBody>
                  <a:tcPr anchor="ctr"/>
                </a:tc>
                <a:extLst>
                  <a:ext uri="{0D108BD9-81ED-4DB2-BD59-A6C34878D82A}">
                    <a16:rowId xmlns:a16="http://schemas.microsoft.com/office/drawing/2014/main" val="3235335396"/>
                  </a:ext>
                </a:extLst>
              </a:tr>
              <a:tr h="198559">
                <a:tc>
                  <a:txBody>
                    <a:bodyPr/>
                    <a:lstStyle/>
                    <a:p>
                      <a:pPr algn="ctr"/>
                      <a:r>
                        <a:rPr kumimoji="1" lang="ja-JP" altLang="en-US" sz="1400" b="0" dirty="0">
                          <a:solidFill>
                            <a:schemeClr val="tx1"/>
                          </a:solidFill>
                          <a:latin typeface="Meiryo UI" panose="020B0604030504040204" pitchFamily="34" charset="-128"/>
                          <a:ea typeface="Meiryo UI" panose="020B0604030504040204" pitchFamily="34" charset="-128"/>
                        </a:rPr>
                        <a:t>本番</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400" b="0" dirty="0">
                          <a:solidFill>
                            <a:schemeClr val="tx1"/>
                          </a:solidFill>
                          <a:latin typeface="Meiryo UI" panose="020B0604030504040204" pitchFamily="34" charset="-128"/>
                          <a:ea typeface="Meiryo UI" panose="020B0604030504040204" pitchFamily="34" charset="-128"/>
                        </a:rPr>
                        <a:t>dp.takenaka.co.jp</a:t>
                      </a:r>
                      <a:endParaRPr lang="ja-JP" altLang="ja-JP" sz="1800" b="0" dirty="0">
                        <a:solidFill>
                          <a:schemeClr val="tx1"/>
                        </a:solidFill>
                        <a:latin typeface="Meiryo UI" panose="020B0604030504040204" pitchFamily="34" charset="-128"/>
                        <a:ea typeface="Meiryo UI" panose="020B0604030504040204" pitchFamily="34" charset="-128"/>
                      </a:endParaRPr>
                    </a:p>
                  </a:txBody>
                  <a:tcPr anchor="ctr"/>
                </a:tc>
                <a:extLst>
                  <a:ext uri="{0D108BD9-81ED-4DB2-BD59-A6C34878D82A}">
                    <a16:rowId xmlns:a16="http://schemas.microsoft.com/office/drawing/2014/main" val="2332264847"/>
                  </a:ext>
                </a:extLst>
              </a:tr>
              <a:tr h="198559">
                <a:tc>
                  <a:txBody>
                    <a:bodyPr/>
                    <a:lstStyle/>
                    <a:p>
                      <a:pPr algn="ctr"/>
                      <a:r>
                        <a:rPr kumimoji="1" lang="ja-JP" altLang="en-US" sz="1400" b="0">
                          <a:solidFill>
                            <a:schemeClr val="tx1"/>
                          </a:solidFill>
                          <a:latin typeface="Meiryo UI" panose="020B0604030504040204" pitchFamily="34" charset="-128"/>
                          <a:ea typeface="Meiryo UI" panose="020B0604030504040204" pitchFamily="34" charset="-128"/>
                        </a:rPr>
                        <a:t>建築主用</a:t>
                      </a:r>
                      <a:endParaRPr kumimoji="1" lang="ja-JP" altLang="en-US" sz="1400" b="0" dirty="0">
                        <a:solidFill>
                          <a:schemeClr val="tx1"/>
                        </a:solidFill>
                        <a:latin typeface="Meiryo UI" panose="020B0604030504040204" pitchFamily="34" charset="-128"/>
                        <a:ea typeface="Meiryo UI" panose="020B0604030504040204" pitchFamily="34" charset="-128"/>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400" b="0" dirty="0">
                          <a:solidFill>
                            <a:schemeClr val="tx1"/>
                          </a:solidFill>
                          <a:latin typeface="Meiryo UI" panose="020B0604030504040204" pitchFamily="34" charset="-128"/>
                          <a:ea typeface="Meiryo UI" panose="020B0604030504040204" pitchFamily="34" charset="-128"/>
                        </a:rPr>
                        <a:t>designportal.takenaka.co.jp</a:t>
                      </a:r>
                      <a:endParaRPr lang="ja-JP" altLang="ja-JP" sz="1800" b="0" dirty="0">
                        <a:solidFill>
                          <a:schemeClr val="tx1"/>
                        </a:solidFill>
                        <a:latin typeface="Meiryo UI" panose="020B0604030504040204" pitchFamily="34" charset="-128"/>
                        <a:ea typeface="Meiryo UI" panose="020B0604030504040204" pitchFamily="34" charset="-128"/>
                      </a:endParaRPr>
                    </a:p>
                  </a:txBody>
                  <a:tcPr anchor="ctr"/>
                </a:tc>
                <a:extLst>
                  <a:ext uri="{0D108BD9-81ED-4DB2-BD59-A6C34878D82A}">
                    <a16:rowId xmlns:a16="http://schemas.microsoft.com/office/drawing/2014/main" val="2136153333"/>
                  </a:ext>
                </a:extLst>
              </a:tr>
            </a:tbl>
          </a:graphicData>
        </a:graphic>
      </p:graphicFrame>
      <p:sp>
        <p:nvSpPr>
          <p:cNvPr id="6" name="吹き出し: 四角形 5">
            <a:extLst>
              <a:ext uri="{FF2B5EF4-FFF2-40B4-BE49-F238E27FC236}">
                <a16:creationId xmlns:a16="http://schemas.microsoft.com/office/drawing/2014/main" id="{F157B3DE-8AF1-48F1-B7B6-BB0040F38B09}"/>
              </a:ext>
            </a:extLst>
          </p:cNvPr>
          <p:cNvSpPr/>
          <p:nvPr/>
        </p:nvSpPr>
        <p:spPr>
          <a:xfrm>
            <a:off x="6718852" y="313119"/>
            <a:ext cx="2385391" cy="261608"/>
          </a:xfrm>
          <a:prstGeom prst="wedgeRectCallout">
            <a:avLst>
              <a:gd name="adj1" fmla="val -44935"/>
              <a:gd name="adj2" fmla="val 101510"/>
            </a:avLst>
          </a:prstGeom>
          <a:solidFill>
            <a:srgbClr val="FFFFFF"/>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altLang="ja-JP" sz="1100" b="0" i="0" u="none" strike="noStrike" cap="none" spc="0" normalizeH="0" baseline="0" dirty="0">
                <a:ln>
                  <a:noFill/>
                </a:ln>
                <a:solidFill>
                  <a:srgbClr val="C00000"/>
                </a:solidFill>
                <a:effectLst/>
                <a:uFillTx/>
                <a:latin typeface="+mn-lt"/>
                <a:ea typeface="+mn-ea"/>
                <a:cs typeface="+mn-cs"/>
                <a:sym typeface="Calibri"/>
              </a:rPr>
              <a:t>2020</a:t>
            </a:r>
            <a:r>
              <a:rPr kumimoji="0" lang="ja-JP" altLang="en-US" sz="1100" b="0" i="0" u="none" strike="noStrike" cap="none" spc="0" normalizeH="0" baseline="0" dirty="0">
                <a:ln>
                  <a:noFill/>
                </a:ln>
                <a:solidFill>
                  <a:srgbClr val="C00000"/>
                </a:solidFill>
                <a:effectLst/>
                <a:uFillTx/>
                <a:latin typeface="+mn-lt"/>
                <a:ea typeface="+mn-ea"/>
                <a:cs typeface="+mn-cs"/>
                <a:sym typeface="Calibri"/>
              </a:rPr>
              <a:t>ワイルドカードに方針？　佐藤</a:t>
            </a:r>
          </a:p>
        </p:txBody>
      </p:sp>
    </p:spTree>
    <p:extLst>
      <p:ext uri="{BB962C8B-B14F-4D97-AF65-F5344CB8AC3E}">
        <p14:creationId xmlns:p14="http://schemas.microsoft.com/office/powerpoint/2010/main" val="247790191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31390" y="27924"/>
            <a:ext cx="8723312" cy="3332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sz="1800" b="1" dirty="0">
                <a:solidFill>
                  <a:schemeClr val="bg1"/>
                </a:solidFill>
                <a:latin typeface="Meiryo UI" panose="020B0604030504040204" pitchFamily="34" charset="-128"/>
                <a:ea typeface="Meiryo UI" panose="020B0604030504040204" pitchFamily="34" charset="-128"/>
              </a:rPr>
              <a:t>システム連携方式</a:t>
            </a:r>
            <a:endParaRPr lang="en-US" sz="1800" b="1" dirty="0">
              <a:solidFill>
                <a:schemeClr val="bg1"/>
              </a:solidFill>
              <a:latin typeface="Meiryo UI" panose="020B0604030504040204" pitchFamily="34" charset="-128"/>
              <a:ea typeface="Meiryo UI" panose="020B0604030504040204" pitchFamily="34" charset="-128"/>
            </a:endParaRPr>
          </a:p>
        </p:txBody>
      </p:sp>
      <p:sp>
        <p:nvSpPr>
          <p:cNvPr id="12" name="Title 1">
            <a:extLst>
              <a:ext uri="{FF2B5EF4-FFF2-40B4-BE49-F238E27FC236}">
                <a16:creationId xmlns:a16="http://schemas.microsoft.com/office/drawing/2014/main" id="{185A0158-6152-4E75-A89A-B45E2420C731}"/>
              </a:ext>
            </a:extLst>
          </p:cNvPr>
          <p:cNvSpPr txBox="1">
            <a:spLocks/>
          </p:cNvSpPr>
          <p:nvPr/>
        </p:nvSpPr>
        <p:spPr>
          <a:xfrm>
            <a:off x="-4078" y="-9219"/>
            <a:ext cx="9148078" cy="406158"/>
          </a:xfrm>
          <a:prstGeom prst="rect">
            <a:avLst/>
          </a:prstGeom>
          <a:solidFill>
            <a:schemeClr val="accent1"/>
          </a:solidFill>
        </p:spPr>
        <p:txBody>
          <a:bodyPr anchor="t">
            <a:noAutofit/>
          </a:bodyPr>
          <a:lstStyle>
            <a:lvl1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defTabSz="685800"/>
            <a:r>
              <a:rPr lang="ja-JP" altLang="en-US" sz="2000" b="1" dirty="0">
                <a:solidFill>
                  <a:schemeClr val="bg1"/>
                </a:solidFill>
                <a:latin typeface="Meiryo UI" panose="020B0604030504040204" pitchFamily="34" charset="-128"/>
                <a:ea typeface="Meiryo UI" panose="020B0604030504040204" pitchFamily="34" charset="-128"/>
              </a:rPr>
              <a:t>システム連携方式：外部ネットワーク接続</a:t>
            </a:r>
            <a:endParaRPr lang="en-US" altLang="ja-JP" sz="2000" b="1" dirty="0" err="1">
              <a:solidFill>
                <a:schemeClr val="bg1"/>
              </a:solidFill>
              <a:latin typeface="Meiryo UI" panose="020B0604030504040204" pitchFamily="34" charset="-128"/>
              <a:ea typeface="Meiryo UI" panose="020B0604030504040204" pitchFamily="34" charset="-128"/>
            </a:endParaRPr>
          </a:p>
        </p:txBody>
      </p:sp>
      <p:graphicFrame>
        <p:nvGraphicFramePr>
          <p:cNvPr id="60" name="Table 59"/>
          <p:cNvGraphicFramePr>
            <a:graphicFrameLocks noGrp="1"/>
          </p:cNvGraphicFramePr>
          <p:nvPr>
            <p:extLst>
              <p:ext uri="{D42A27DB-BD31-4B8C-83A1-F6EECF244321}">
                <p14:modId xmlns:p14="http://schemas.microsoft.com/office/powerpoint/2010/main" val="2521293603"/>
              </p:ext>
            </p:extLst>
          </p:nvPr>
        </p:nvGraphicFramePr>
        <p:xfrm>
          <a:off x="470618" y="4103276"/>
          <a:ext cx="8371032" cy="845820"/>
        </p:xfrm>
        <a:graphic>
          <a:graphicData uri="http://schemas.openxmlformats.org/drawingml/2006/table">
            <a:tbl>
              <a:tblPr firstRow="1" bandRow="1">
                <a:tableStyleId>{5C22544A-7EE6-4342-B048-85BDC9FD1C3A}</a:tableStyleId>
              </a:tblPr>
              <a:tblGrid>
                <a:gridCol w="724640">
                  <a:extLst>
                    <a:ext uri="{9D8B030D-6E8A-4147-A177-3AD203B41FA5}">
                      <a16:colId xmlns:a16="http://schemas.microsoft.com/office/drawing/2014/main" val="3478993561"/>
                    </a:ext>
                  </a:extLst>
                </a:gridCol>
                <a:gridCol w="3823196">
                  <a:extLst>
                    <a:ext uri="{9D8B030D-6E8A-4147-A177-3AD203B41FA5}">
                      <a16:colId xmlns:a16="http://schemas.microsoft.com/office/drawing/2014/main" val="2484016264"/>
                    </a:ext>
                  </a:extLst>
                </a:gridCol>
                <a:gridCol w="3823196">
                  <a:extLst>
                    <a:ext uri="{9D8B030D-6E8A-4147-A177-3AD203B41FA5}">
                      <a16:colId xmlns:a16="http://schemas.microsoft.com/office/drawing/2014/main" val="4237171395"/>
                    </a:ext>
                  </a:extLst>
                </a:gridCol>
              </a:tblGrid>
              <a:tr h="278130">
                <a:tc>
                  <a:txBody>
                    <a:bodyPr/>
                    <a:lstStyle/>
                    <a:p>
                      <a:r>
                        <a:rPr kumimoji="1" lang="ja-JP" altLang="en-US" sz="1400" dirty="0">
                          <a:latin typeface="Meiryo UI" panose="020B0604030504040204" pitchFamily="34" charset="-128"/>
                          <a:ea typeface="Meiryo UI" panose="020B0604030504040204" pitchFamily="34" charset="-128"/>
                        </a:rPr>
                        <a:t>環境</a:t>
                      </a:r>
                    </a:p>
                  </a:txBody>
                  <a:tcPr marL="68580" marR="68580" marT="34290" marB="34290"/>
                </a:tc>
                <a:tc>
                  <a:txBody>
                    <a:bodyPr/>
                    <a:lstStyle/>
                    <a:p>
                      <a:r>
                        <a:rPr kumimoji="1" lang="ja-JP" altLang="en-US" sz="1400" dirty="0">
                          <a:latin typeface="Meiryo UI" panose="020B0604030504040204" pitchFamily="34" charset="-128"/>
                          <a:ea typeface="Meiryo UI" panose="020B0604030504040204" pitchFamily="34" charset="-128"/>
                        </a:rPr>
                        <a:t>イントラ向け</a:t>
                      </a:r>
                    </a:p>
                  </a:txBody>
                  <a:tcPr marL="68580" marR="68580" marT="34290" marB="34290"/>
                </a:tc>
                <a:tc>
                  <a:txBody>
                    <a:bodyPr/>
                    <a:lstStyle/>
                    <a:p>
                      <a:r>
                        <a:rPr kumimoji="1" lang="ja-JP" altLang="en-US" sz="1400" dirty="0">
                          <a:latin typeface="Meiryo UI" panose="020B0604030504040204" pitchFamily="34" charset="-128"/>
                          <a:ea typeface="Meiryo UI" panose="020B0604030504040204" pitchFamily="34" charset="-128"/>
                        </a:rPr>
                        <a:t>インターネット向け</a:t>
                      </a:r>
                    </a:p>
                  </a:txBody>
                  <a:tcPr marL="68580" marR="68580" marT="34290" marB="34290"/>
                </a:tc>
                <a:extLst>
                  <a:ext uri="{0D108BD9-81ED-4DB2-BD59-A6C34878D82A}">
                    <a16:rowId xmlns:a16="http://schemas.microsoft.com/office/drawing/2014/main" val="4054740138"/>
                  </a:ext>
                </a:extLst>
              </a:tr>
              <a:tr h="278130">
                <a:tc>
                  <a:txBody>
                    <a:bodyPr/>
                    <a:lstStyle/>
                    <a:p>
                      <a:r>
                        <a:rPr kumimoji="1" lang="ja-JP" altLang="en-US" sz="1400" dirty="0">
                          <a:latin typeface="Meiryo UI" panose="020B0604030504040204" pitchFamily="34" charset="-128"/>
                          <a:ea typeface="Meiryo UI" panose="020B0604030504040204" pitchFamily="34" charset="-128"/>
                        </a:rPr>
                        <a:t>検証</a:t>
                      </a:r>
                    </a:p>
                  </a:txBody>
                  <a:tcPr marL="68580" marR="68580" marT="34290" marB="34290"/>
                </a:tc>
                <a:tc>
                  <a:txBody>
                    <a:bodyPr/>
                    <a:lstStyle/>
                    <a:p>
                      <a:r>
                        <a:rPr kumimoji="1" lang="en-US" altLang="ja-JP" sz="1400" dirty="0">
                          <a:latin typeface="Meiryo UI" panose="020B0604030504040204" pitchFamily="34" charset="-128"/>
                          <a:ea typeface="Meiryo UI" panose="020B0604030504040204" pitchFamily="34" charset="-128"/>
                        </a:rPr>
                        <a:t>test.bimtoolsbeta.takenaka.co.jp</a:t>
                      </a:r>
                      <a:endParaRPr kumimoji="1" lang="ja-JP" altLang="en-US" sz="1400" dirty="0">
                        <a:latin typeface="Meiryo UI" panose="020B0604030504040204" pitchFamily="34" charset="-128"/>
                        <a:ea typeface="Meiryo UI" panose="020B0604030504040204" pitchFamily="34" charset="-128"/>
                      </a:endParaRPr>
                    </a:p>
                  </a:txBody>
                  <a:tcPr marL="68580" marR="68580" marT="34290" marB="34290"/>
                </a:tc>
                <a:tc>
                  <a:txBody>
                    <a:bodyPr/>
                    <a:lstStyle/>
                    <a:p>
                      <a:r>
                        <a:rPr kumimoji="1" lang="en-US" altLang="ja-JP" sz="1400" dirty="0">
                          <a:solidFill>
                            <a:srgbClr val="FF0000"/>
                          </a:solidFill>
                          <a:latin typeface="Meiryo UI" panose="020B0604030504040204" pitchFamily="34" charset="-128"/>
                          <a:ea typeface="Meiryo UI" panose="020B0604030504040204" pitchFamily="34" charset="-128"/>
                        </a:rPr>
                        <a:t>test-external</a:t>
                      </a:r>
                      <a:r>
                        <a:rPr kumimoji="1" lang="en-US" altLang="ja-JP" sz="1400" dirty="0">
                          <a:latin typeface="Meiryo UI" panose="020B0604030504040204" pitchFamily="34" charset="-128"/>
                          <a:ea typeface="Meiryo UI" panose="020B0604030504040204" pitchFamily="34" charset="-128"/>
                        </a:rPr>
                        <a:t>.bimtoolsbeta.takenaka.co.jp</a:t>
                      </a:r>
                      <a:endParaRPr kumimoji="1" lang="ja-JP" altLang="en-US" sz="1400" dirty="0">
                        <a:latin typeface="Meiryo UI" panose="020B0604030504040204" pitchFamily="34" charset="-128"/>
                        <a:ea typeface="Meiryo UI" panose="020B0604030504040204" pitchFamily="34" charset="-128"/>
                      </a:endParaRPr>
                    </a:p>
                  </a:txBody>
                  <a:tcPr marL="68580" marR="68580" marT="34290" marB="34290"/>
                </a:tc>
                <a:extLst>
                  <a:ext uri="{0D108BD9-81ED-4DB2-BD59-A6C34878D82A}">
                    <a16:rowId xmlns:a16="http://schemas.microsoft.com/office/drawing/2014/main" val="3306898594"/>
                  </a:ext>
                </a:extLst>
              </a:tr>
              <a:tr h="278130">
                <a:tc>
                  <a:txBody>
                    <a:bodyPr/>
                    <a:lstStyle/>
                    <a:p>
                      <a:r>
                        <a:rPr kumimoji="1" lang="ja-JP" altLang="en-US" sz="1400" dirty="0">
                          <a:latin typeface="Meiryo UI" panose="020B0604030504040204" pitchFamily="34" charset="-128"/>
                          <a:ea typeface="Meiryo UI" panose="020B0604030504040204" pitchFamily="34" charset="-128"/>
                        </a:rPr>
                        <a:t>本番</a:t>
                      </a:r>
                    </a:p>
                  </a:txBody>
                  <a:tcPr marL="68580" marR="68580" marT="34290" marB="34290"/>
                </a:tc>
                <a:tc>
                  <a:txBody>
                    <a:bodyPr/>
                    <a:lstStyle/>
                    <a:p>
                      <a:r>
                        <a:rPr kumimoji="1" lang="en-US" altLang="ja-JP" sz="1400" dirty="0">
                          <a:latin typeface="Meiryo UI" panose="020B0604030504040204" pitchFamily="34" charset="-128"/>
                          <a:ea typeface="Meiryo UI" panose="020B0604030504040204" pitchFamily="34" charset="-128"/>
                        </a:rPr>
                        <a:t>dp.takenaka.co.jp</a:t>
                      </a:r>
                      <a:endParaRPr kumimoji="1" lang="ja-JP" altLang="en-US" sz="1400" dirty="0">
                        <a:latin typeface="Meiryo UI" panose="020B0604030504040204" pitchFamily="34" charset="-128"/>
                        <a:ea typeface="Meiryo UI" panose="020B0604030504040204" pitchFamily="34" charset="-128"/>
                      </a:endParaRPr>
                    </a:p>
                  </a:txBody>
                  <a:tcPr marL="68580" marR="68580" marT="34290" marB="34290"/>
                </a:tc>
                <a:tc>
                  <a:txBody>
                    <a:bodyPr/>
                    <a:lstStyle/>
                    <a:p>
                      <a:r>
                        <a:rPr kumimoji="1" lang="en-US" altLang="ja-JP" sz="1400" dirty="0">
                          <a:solidFill>
                            <a:srgbClr val="FF0000"/>
                          </a:solidFill>
                          <a:latin typeface="Meiryo UI" panose="020B0604030504040204" pitchFamily="34" charset="-128"/>
                          <a:ea typeface="Meiryo UI" panose="020B0604030504040204" pitchFamily="34" charset="-128"/>
                        </a:rPr>
                        <a:t>external</a:t>
                      </a:r>
                      <a:r>
                        <a:rPr kumimoji="1" lang="en-US" altLang="ja-JP" sz="1400" dirty="0">
                          <a:latin typeface="Meiryo UI" panose="020B0604030504040204" pitchFamily="34" charset="-128"/>
                          <a:ea typeface="Meiryo UI" panose="020B0604030504040204" pitchFamily="34" charset="-128"/>
                        </a:rPr>
                        <a:t>.dp.takenaka.co.jp</a:t>
                      </a:r>
                      <a:endParaRPr kumimoji="1" lang="ja-JP" altLang="en-US" sz="1400" dirty="0">
                        <a:latin typeface="Meiryo UI" panose="020B0604030504040204" pitchFamily="34" charset="-128"/>
                        <a:ea typeface="Meiryo UI" panose="020B0604030504040204" pitchFamily="34" charset="-128"/>
                      </a:endParaRPr>
                    </a:p>
                  </a:txBody>
                  <a:tcPr marL="68580" marR="68580" marT="34290" marB="34290"/>
                </a:tc>
                <a:extLst>
                  <a:ext uri="{0D108BD9-81ED-4DB2-BD59-A6C34878D82A}">
                    <a16:rowId xmlns:a16="http://schemas.microsoft.com/office/drawing/2014/main" val="3185271662"/>
                  </a:ext>
                </a:extLst>
              </a:tr>
            </a:tbl>
          </a:graphicData>
        </a:graphic>
      </p:graphicFrame>
      <p:sp>
        <p:nvSpPr>
          <p:cNvPr id="35" name="正方形/長方形 3">
            <a:extLst>
              <a:ext uri="{FF2B5EF4-FFF2-40B4-BE49-F238E27FC236}">
                <a16:creationId xmlns:a16="http://schemas.microsoft.com/office/drawing/2014/main" id="{7381BF8B-5C29-4FD3-BDA5-96EC0D80ABA8}"/>
              </a:ext>
            </a:extLst>
          </p:cNvPr>
          <p:cNvSpPr/>
          <p:nvPr/>
        </p:nvSpPr>
        <p:spPr>
          <a:xfrm>
            <a:off x="818923" y="2410716"/>
            <a:ext cx="1715549" cy="122181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05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Intra</a:t>
            </a:r>
            <a:endParaRPr kumimoji="1" lang="ja-JP" altLang="en-US" sz="105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正方形/長方形 4">
            <a:extLst>
              <a:ext uri="{FF2B5EF4-FFF2-40B4-BE49-F238E27FC236}">
                <a16:creationId xmlns:a16="http://schemas.microsoft.com/office/drawing/2014/main" id="{84B11F6E-34CD-43DA-99F8-CBA5D9845701}"/>
              </a:ext>
            </a:extLst>
          </p:cNvPr>
          <p:cNvSpPr/>
          <p:nvPr/>
        </p:nvSpPr>
        <p:spPr>
          <a:xfrm>
            <a:off x="3025678" y="505717"/>
            <a:ext cx="4018868" cy="3126811"/>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05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AWS</a:t>
            </a:r>
            <a:endParaRPr kumimoji="1" lang="ja-JP" altLang="en-US" sz="105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正方形/長方形 6">
            <a:extLst>
              <a:ext uri="{FF2B5EF4-FFF2-40B4-BE49-F238E27FC236}">
                <a16:creationId xmlns:a16="http://schemas.microsoft.com/office/drawing/2014/main" id="{9A4701AB-8EF3-4982-9F50-626CF885C750}"/>
              </a:ext>
            </a:extLst>
          </p:cNvPr>
          <p:cNvSpPr/>
          <p:nvPr/>
        </p:nvSpPr>
        <p:spPr>
          <a:xfrm>
            <a:off x="3492219" y="2418680"/>
            <a:ext cx="3080013" cy="104696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05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PrivateSubnet</a:t>
            </a:r>
            <a:endParaRPr kumimoji="1" lang="ja-JP" altLang="en-US" sz="105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四角形: 角を丸くする 9">
            <a:extLst>
              <a:ext uri="{FF2B5EF4-FFF2-40B4-BE49-F238E27FC236}">
                <a16:creationId xmlns:a16="http://schemas.microsoft.com/office/drawing/2014/main" id="{7B483B09-03CA-4C3E-9DA7-B1F7780D83C2}"/>
              </a:ext>
            </a:extLst>
          </p:cNvPr>
          <p:cNvSpPr/>
          <p:nvPr/>
        </p:nvSpPr>
        <p:spPr>
          <a:xfrm>
            <a:off x="3587207" y="2746936"/>
            <a:ext cx="1177636" cy="289686"/>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Internal ELB</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四角形: 角を丸くする 10">
            <a:extLst>
              <a:ext uri="{FF2B5EF4-FFF2-40B4-BE49-F238E27FC236}">
                <a16:creationId xmlns:a16="http://schemas.microsoft.com/office/drawing/2014/main" id="{68AD8D82-FE86-4A0E-B676-5264C05A3139}"/>
              </a:ext>
            </a:extLst>
          </p:cNvPr>
          <p:cNvSpPr/>
          <p:nvPr/>
        </p:nvSpPr>
        <p:spPr>
          <a:xfrm>
            <a:off x="5079720" y="2746937"/>
            <a:ext cx="1177636" cy="289686"/>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cs typeface="Meiryo UI" panose="020B0604030504040204" pitchFamily="50" charset="-128"/>
              </a:rPr>
              <a:t>Amazon EKS</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四角形: 角を丸くする 11">
            <a:extLst>
              <a:ext uri="{FF2B5EF4-FFF2-40B4-BE49-F238E27FC236}">
                <a16:creationId xmlns:a16="http://schemas.microsoft.com/office/drawing/2014/main" id="{FF60DE1F-A889-4202-B07C-606D0FC2AB7C}"/>
              </a:ext>
            </a:extLst>
          </p:cNvPr>
          <p:cNvSpPr/>
          <p:nvPr/>
        </p:nvSpPr>
        <p:spPr>
          <a:xfrm>
            <a:off x="1027003" y="2746936"/>
            <a:ext cx="1177636" cy="289686"/>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On-promise</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41" name="直線コネクタ 13">
            <a:extLst>
              <a:ext uri="{FF2B5EF4-FFF2-40B4-BE49-F238E27FC236}">
                <a16:creationId xmlns:a16="http://schemas.microsoft.com/office/drawing/2014/main" id="{F646EF77-24A9-4459-9BF9-BFE99BEB699E}"/>
              </a:ext>
            </a:extLst>
          </p:cNvPr>
          <p:cNvCxnSpPr/>
          <p:nvPr/>
        </p:nvCxnSpPr>
        <p:spPr>
          <a:xfrm>
            <a:off x="2534472" y="3380626"/>
            <a:ext cx="49120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2" name="テキスト ボックス 14">
            <a:extLst>
              <a:ext uri="{FF2B5EF4-FFF2-40B4-BE49-F238E27FC236}">
                <a16:creationId xmlns:a16="http://schemas.microsoft.com/office/drawing/2014/main" id="{D16ED67B-DDF6-42BA-BD84-6D531B801310}"/>
              </a:ext>
            </a:extLst>
          </p:cNvPr>
          <p:cNvSpPr txBox="1"/>
          <p:nvPr/>
        </p:nvSpPr>
        <p:spPr>
          <a:xfrm>
            <a:off x="2484161" y="3073159"/>
            <a:ext cx="591829" cy="338554"/>
          </a:xfrm>
          <a:prstGeom prst="rect">
            <a:avLst/>
          </a:prstGeom>
          <a:noFill/>
          <a:ln w="12700">
            <a:noFill/>
          </a:ln>
        </p:spPr>
        <p:txBody>
          <a:bodyPr wrap="none" rtlCol="0">
            <a:spAutoFit/>
          </a:bodyPr>
          <a:lstStyle/>
          <a:p>
            <a:r>
              <a:rPr kumimoji="1" lang="en-US" altLang="ja-JP" sz="800" dirty="0">
                <a:latin typeface="Meiryo UI" panose="020B0604030504040204" pitchFamily="50" charset="-128"/>
                <a:ea typeface="Meiryo UI" panose="020B0604030504040204" pitchFamily="50" charset="-128"/>
                <a:cs typeface="Meiryo UI" panose="020B0604030504040204" pitchFamily="50" charset="-128"/>
              </a:rPr>
              <a:t>Direct</a:t>
            </a:r>
          </a:p>
          <a:p>
            <a:r>
              <a:rPr kumimoji="1" lang="en-US" altLang="ja-JP" sz="800" dirty="0">
                <a:latin typeface="Meiryo UI" panose="020B0604030504040204" pitchFamily="50" charset="-128"/>
                <a:ea typeface="Meiryo UI" panose="020B0604030504040204" pitchFamily="50" charset="-128"/>
                <a:cs typeface="Meiryo UI" panose="020B0604030504040204" pitchFamily="50" charset="-128"/>
              </a:rPr>
              <a:t>Connect</a:t>
            </a:r>
            <a:endParaRPr kumimoji="1"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3" name="テキスト ボックス 17">
            <a:extLst>
              <a:ext uri="{FF2B5EF4-FFF2-40B4-BE49-F238E27FC236}">
                <a16:creationId xmlns:a16="http://schemas.microsoft.com/office/drawing/2014/main" id="{619567D0-6339-4748-9508-BF2E72B562FA}"/>
              </a:ext>
            </a:extLst>
          </p:cNvPr>
          <p:cNvSpPr txBox="1"/>
          <p:nvPr/>
        </p:nvSpPr>
        <p:spPr>
          <a:xfrm>
            <a:off x="565602" y="613561"/>
            <a:ext cx="2385666" cy="253916"/>
          </a:xfrm>
          <a:prstGeom prst="rect">
            <a:avLst/>
          </a:prstGeom>
          <a:noFill/>
          <a:ln w="12700">
            <a:noFill/>
          </a:ln>
        </p:spPr>
        <p:txBody>
          <a:bodyPr wrap="square" rtlCol="0">
            <a:spAutoFit/>
          </a:bodyPr>
          <a:lstStyle/>
          <a:p>
            <a:r>
              <a:rPr lang="ja-JP" altLang="en-US" sz="1050" dirty="0">
                <a:latin typeface="Meiryo UI" panose="020B0604030504040204" pitchFamily="50" charset="-128"/>
                <a:ea typeface="Meiryo UI" panose="020B0604030504040204" pitchFamily="50" charset="-128"/>
                <a:cs typeface="Meiryo UI" panose="020B0604030504040204" pitchFamily="50" charset="-128"/>
              </a:rPr>
              <a:t>接続図</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44" name="直線矢印コネクタ 19">
            <a:extLst>
              <a:ext uri="{FF2B5EF4-FFF2-40B4-BE49-F238E27FC236}">
                <a16:creationId xmlns:a16="http://schemas.microsoft.com/office/drawing/2014/main" id="{F33E895B-5135-4CFC-92C8-E67B68823594}"/>
              </a:ext>
            </a:extLst>
          </p:cNvPr>
          <p:cNvCxnSpPr>
            <a:cxnSpLocks/>
          </p:cNvCxnSpPr>
          <p:nvPr/>
        </p:nvCxnSpPr>
        <p:spPr>
          <a:xfrm>
            <a:off x="2204640" y="2816209"/>
            <a:ext cx="1382568"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21">
            <a:extLst>
              <a:ext uri="{FF2B5EF4-FFF2-40B4-BE49-F238E27FC236}">
                <a16:creationId xmlns:a16="http://schemas.microsoft.com/office/drawing/2014/main" id="{6DD1EE90-6922-473A-96B0-2160628D1636}"/>
              </a:ext>
            </a:extLst>
          </p:cNvPr>
          <p:cNvCxnSpPr>
            <a:cxnSpLocks/>
          </p:cNvCxnSpPr>
          <p:nvPr/>
        </p:nvCxnSpPr>
        <p:spPr>
          <a:xfrm>
            <a:off x="4764844" y="2822509"/>
            <a:ext cx="31487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25">
            <a:extLst>
              <a:ext uri="{FF2B5EF4-FFF2-40B4-BE49-F238E27FC236}">
                <a16:creationId xmlns:a16="http://schemas.microsoft.com/office/drawing/2014/main" id="{AA7C17E6-AB04-475C-A542-610BA583BF1A}"/>
              </a:ext>
            </a:extLst>
          </p:cNvPr>
          <p:cNvCxnSpPr>
            <a:cxnSpLocks/>
          </p:cNvCxnSpPr>
          <p:nvPr/>
        </p:nvCxnSpPr>
        <p:spPr>
          <a:xfrm>
            <a:off x="4764844" y="2942162"/>
            <a:ext cx="314876" cy="1"/>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直線矢印コネクタ 26">
            <a:extLst>
              <a:ext uri="{FF2B5EF4-FFF2-40B4-BE49-F238E27FC236}">
                <a16:creationId xmlns:a16="http://schemas.microsoft.com/office/drawing/2014/main" id="{E30B99DB-51FF-49B8-9714-91BC7C132141}"/>
              </a:ext>
            </a:extLst>
          </p:cNvPr>
          <p:cNvCxnSpPr>
            <a:cxnSpLocks/>
          </p:cNvCxnSpPr>
          <p:nvPr/>
        </p:nvCxnSpPr>
        <p:spPr>
          <a:xfrm>
            <a:off x="2204640" y="2945308"/>
            <a:ext cx="1382568" cy="1"/>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テキスト ボックス 1">
            <a:extLst>
              <a:ext uri="{FF2B5EF4-FFF2-40B4-BE49-F238E27FC236}">
                <a16:creationId xmlns:a16="http://schemas.microsoft.com/office/drawing/2014/main" id="{13C06DB2-91B5-47EF-ABB3-8712044B1A62}"/>
              </a:ext>
            </a:extLst>
          </p:cNvPr>
          <p:cNvSpPr txBox="1"/>
          <p:nvPr/>
        </p:nvSpPr>
        <p:spPr>
          <a:xfrm>
            <a:off x="3541084" y="3050134"/>
            <a:ext cx="2230098" cy="400110"/>
          </a:xfrm>
          <a:prstGeom prst="rect">
            <a:avLst/>
          </a:prstGeom>
          <a:solidFill>
            <a:srgbClr val="FFC000">
              <a:alpha val="50196"/>
            </a:srgbClr>
          </a:solidFill>
          <a:ln w="12700">
            <a:noFill/>
          </a:ln>
        </p:spPr>
        <p:txBody>
          <a:bodyPr wrap="none" rtlCol="0">
            <a:spAutoFit/>
          </a:bodyPr>
          <a:lstStyle/>
          <a:p>
            <a:r>
              <a:rPr lang="en-US" altLang="ja-JP" sz="1000" dirty="0">
                <a:latin typeface="Meiryo UI" panose="020B0604030504040204" pitchFamily="50" charset="-128"/>
                <a:ea typeface="Meiryo UI" panose="020B0604030504040204" pitchFamily="50" charset="-128"/>
                <a:cs typeface="Meiryo UI" panose="020B0604030504040204" pitchFamily="50" charset="-128"/>
              </a:rPr>
              <a:t>test.bimtoolsbeta.takenaka.co.jp</a:t>
            </a:r>
          </a:p>
          <a:p>
            <a:r>
              <a:rPr lang="en-US" altLang="ja-JP" sz="1000" dirty="0">
                <a:latin typeface="Meiryo UI" panose="020B0604030504040204" pitchFamily="50" charset="-128"/>
                <a:ea typeface="Meiryo UI" panose="020B0604030504040204" pitchFamily="50" charset="-128"/>
                <a:cs typeface="Meiryo UI" panose="020B0604030504040204" pitchFamily="50" charset="-128"/>
              </a:rPr>
              <a:t>dp.takenaka.co.jp</a:t>
            </a:r>
          </a:p>
        </p:txBody>
      </p:sp>
      <p:sp>
        <p:nvSpPr>
          <p:cNvPr id="49" name="正方形/長方形 5">
            <a:extLst>
              <a:ext uri="{FF2B5EF4-FFF2-40B4-BE49-F238E27FC236}">
                <a16:creationId xmlns:a16="http://schemas.microsoft.com/office/drawing/2014/main" id="{808E8F8F-904A-46A2-ABEF-D51AB80B052B}"/>
              </a:ext>
            </a:extLst>
          </p:cNvPr>
          <p:cNvSpPr/>
          <p:nvPr/>
        </p:nvSpPr>
        <p:spPr>
          <a:xfrm>
            <a:off x="3492219" y="978030"/>
            <a:ext cx="3080013" cy="104696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05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PublicSubnet</a:t>
            </a:r>
            <a:endParaRPr kumimoji="1" lang="ja-JP" altLang="en-US" sz="105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0" name="雲 8">
            <a:extLst>
              <a:ext uri="{FF2B5EF4-FFF2-40B4-BE49-F238E27FC236}">
                <a16:creationId xmlns:a16="http://schemas.microsoft.com/office/drawing/2014/main" id="{129E4BE6-70FA-450A-8274-60519C7BFEF6}"/>
              </a:ext>
            </a:extLst>
          </p:cNvPr>
          <p:cNvSpPr/>
          <p:nvPr/>
        </p:nvSpPr>
        <p:spPr>
          <a:xfrm>
            <a:off x="7384613" y="434082"/>
            <a:ext cx="1189706" cy="358960"/>
          </a:xfrm>
          <a:prstGeom prst="cloud">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Internet</a:t>
            </a:r>
            <a:endParaRPr kumimoji="1" lang="ja-JP" altLang="en-US" sz="11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正方形/長方形 16">
            <a:extLst>
              <a:ext uri="{FF2B5EF4-FFF2-40B4-BE49-F238E27FC236}">
                <a16:creationId xmlns:a16="http://schemas.microsoft.com/office/drawing/2014/main" id="{AB444171-371C-40AD-B2A8-53E697D0CA30}"/>
              </a:ext>
            </a:extLst>
          </p:cNvPr>
          <p:cNvSpPr/>
          <p:nvPr/>
        </p:nvSpPr>
        <p:spPr>
          <a:xfrm>
            <a:off x="6506107" y="434082"/>
            <a:ext cx="699025" cy="358959"/>
          </a:xfrm>
          <a:prstGeom prst="rect">
            <a:avLst/>
          </a:prstGeom>
          <a:solidFill>
            <a:schemeClr val="accent6"/>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7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Internet</a:t>
            </a:r>
          </a:p>
          <a:p>
            <a:pPr algn="ctr"/>
            <a:r>
              <a:rPr kumimoji="1" lang="en-US" altLang="ja-JP" sz="7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Gateway</a:t>
            </a:r>
            <a:endParaRPr kumimoji="1" lang="ja-JP" altLang="en-US" sz="7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四角形: 角を丸くする 18">
            <a:extLst>
              <a:ext uri="{FF2B5EF4-FFF2-40B4-BE49-F238E27FC236}">
                <a16:creationId xmlns:a16="http://schemas.microsoft.com/office/drawing/2014/main" id="{8F4307C9-E6FF-4CE9-B219-29B3B566C9AC}"/>
              </a:ext>
            </a:extLst>
          </p:cNvPr>
          <p:cNvSpPr/>
          <p:nvPr/>
        </p:nvSpPr>
        <p:spPr>
          <a:xfrm>
            <a:off x="3587207" y="1356668"/>
            <a:ext cx="1177636" cy="289686"/>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cs typeface="Meiryo UI" panose="020B0604030504040204" pitchFamily="50" charset="-128"/>
              </a:rPr>
              <a:t>External </a:t>
            </a: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ELB</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3" name="直線矢印コネクタ 19">
            <a:extLst>
              <a:ext uri="{FF2B5EF4-FFF2-40B4-BE49-F238E27FC236}">
                <a16:creationId xmlns:a16="http://schemas.microsoft.com/office/drawing/2014/main" id="{C50DFDB6-EEC1-4BFE-87E2-E813D66D66A0}"/>
              </a:ext>
            </a:extLst>
          </p:cNvPr>
          <p:cNvCxnSpPr>
            <a:cxnSpLocks/>
            <a:stCxn id="51" idx="1"/>
            <a:endCxn id="52" idx="3"/>
          </p:cNvCxnSpPr>
          <p:nvPr/>
        </p:nvCxnSpPr>
        <p:spPr>
          <a:xfrm flipH="1">
            <a:off x="4764844" y="613562"/>
            <a:ext cx="1741264" cy="88795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20">
            <a:extLst>
              <a:ext uri="{FF2B5EF4-FFF2-40B4-BE49-F238E27FC236}">
                <a16:creationId xmlns:a16="http://schemas.microsoft.com/office/drawing/2014/main" id="{205E7C39-9373-4AE6-BD2D-17ABDB5EF808}"/>
              </a:ext>
            </a:extLst>
          </p:cNvPr>
          <p:cNvCxnSpPr>
            <a:cxnSpLocks/>
            <a:endCxn id="39" idx="0"/>
          </p:cNvCxnSpPr>
          <p:nvPr/>
        </p:nvCxnSpPr>
        <p:spPr>
          <a:xfrm>
            <a:off x="4220112" y="1646355"/>
            <a:ext cx="1448426" cy="110058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21">
            <a:extLst>
              <a:ext uri="{FF2B5EF4-FFF2-40B4-BE49-F238E27FC236}">
                <a16:creationId xmlns:a16="http://schemas.microsoft.com/office/drawing/2014/main" id="{C1278402-F19B-4CD0-98FE-383E224E38BE}"/>
              </a:ext>
            </a:extLst>
          </p:cNvPr>
          <p:cNvCxnSpPr>
            <a:cxnSpLocks/>
          </p:cNvCxnSpPr>
          <p:nvPr/>
        </p:nvCxnSpPr>
        <p:spPr>
          <a:xfrm>
            <a:off x="4100457" y="1646355"/>
            <a:ext cx="1392280" cy="1081454"/>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6" name="直線矢印コネクタ 22">
            <a:extLst>
              <a:ext uri="{FF2B5EF4-FFF2-40B4-BE49-F238E27FC236}">
                <a16:creationId xmlns:a16="http://schemas.microsoft.com/office/drawing/2014/main" id="{0F3478B9-5483-419C-A9B0-89EA17C151F6}"/>
              </a:ext>
            </a:extLst>
          </p:cNvPr>
          <p:cNvCxnSpPr>
            <a:cxnSpLocks/>
          </p:cNvCxnSpPr>
          <p:nvPr/>
        </p:nvCxnSpPr>
        <p:spPr>
          <a:xfrm flipH="1">
            <a:off x="4764844" y="518311"/>
            <a:ext cx="1741264" cy="887950"/>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7" name="直線矢印コネクタ 23">
            <a:extLst>
              <a:ext uri="{FF2B5EF4-FFF2-40B4-BE49-F238E27FC236}">
                <a16:creationId xmlns:a16="http://schemas.microsoft.com/office/drawing/2014/main" id="{1058C17A-C89A-4A39-A418-F4BAA3B01E92}"/>
              </a:ext>
            </a:extLst>
          </p:cNvPr>
          <p:cNvCxnSpPr>
            <a:cxnSpLocks/>
          </p:cNvCxnSpPr>
          <p:nvPr/>
        </p:nvCxnSpPr>
        <p:spPr>
          <a:xfrm>
            <a:off x="7181816" y="654410"/>
            <a:ext cx="202796" cy="0"/>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24">
            <a:extLst>
              <a:ext uri="{FF2B5EF4-FFF2-40B4-BE49-F238E27FC236}">
                <a16:creationId xmlns:a16="http://schemas.microsoft.com/office/drawing/2014/main" id="{8EB7CA44-14F0-48CA-AC31-CE69EB3D6EFB}"/>
              </a:ext>
            </a:extLst>
          </p:cNvPr>
          <p:cNvCxnSpPr>
            <a:cxnSpLocks/>
          </p:cNvCxnSpPr>
          <p:nvPr/>
        </p:nvCxnSpPr>
        <p:spPr>
          <a:xfrm>
            <a:off x="7205133" y="566161"/>
            <a:ext cx="202796" cy="0"/>
          </a:xfrm>
          <a:prstGeom prst="straightConnector1">
            <a:avLst/>
          </a:prstGeom>
          <a:ln w="12700">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1">
            <a:extLst>
              <a:ext uri="{FF2B5EF4-FFF2-40B4-BE49-F238E27FC236}">
                <a16:creationId xmlns:a16="http://schemas.microsoft.com/office/drawing/2014/main" id="{13C06DB2-91B5-47EF-ABB3-8712044B1A62}"/>
              </a:ext>
            </a:extLst>
          </p:cNvPr>
          <p:cNvSpPr txBox="1"/>
          <p:nvPr/>
        </p:nvSpPr>
        <p:spPr>
          <a:xfrm>
            <a:off x="3509330" y="554837"/>
            <a:ext cx="2789546" cy="400110"/>
          </a:xfrm>
          <a:prstGeom prst="rect">
            <a:avLst/>
          </a:prstGeom>
          <a:solidFill>
            <a:srgbClr val="FFC000">
              <a:alpha val="50196"/>
            </a:srgbClr>
          </a:solidFill>
          <a:ln w="12700">
            <a:noFill/>
          </a:ln>
        </p:spPr>
        <p:txBody>
          <a:bodyPr wrap="none" rtlCol="0">
            <a:spAutoFit/>
          </a:bodyPr>
          <a:lstStyle/>
          <a:p>
            <a:r>
              <a:rPr lang="en-US" altLang="ja-JP" sz="1000" dirty="0">
                <a:solidFill>
                  <a:srgbClr val="FF0000"/>
                </a:solidFill>
                <a:latin typeface="Meiryo UI" panose="020B0604030504040204" pitchFamily="34" charset="-128"/>
                <a:ea typeface="Meiryo UI" panose="020B0604030504040204" pitchFamily="34" charset="-128"/>
                <a:cs typeface="Meiryo UI" panose="020B0604030504040204" pitchFamily="50" charset="-128"/>
              </a:rPr>
              <a:t>test-external</a:t>
            </a:r>
            <a:r>
              <a:rPr lang="en-US" altLang="ja-JP" sz="1000" dirty="0">
                <a:latin typeface="Meiryo UI" panose="020B0604030504040204" pitchFamily="34" charset="-128"/>
                <a:ea typeface="Meiryo UI" panose="020B0604030504040204" pitchFamily="34" charset="-128"/>
                <a:cs typeface="Meiryo UI" panose="020B0604030504040204" pitchFamily="50" charset="-128"/>
              </a:rPr>
              <a:t>.bimtoolsbeta.takenaka.co.jp</a:t>
            </a:r>
          </a:p>
          <a:p>
            <a:r>
              <a:rPr lang="en-US" altLang="ja-JP" sz="1000" dirty="0">
                <a:solidFill>
                  <a:srgbClr val="FF0000"/>
                </a:solidFill>
                <a:latin typeface="Meiryo UI" panose="020B0604030504040204" pitchFamily="34" charset="-128"/>
                <a:ea typeface="Meiryo UI" panose="020B0604030504040204" pitchFamily="34" charset="-128"/>
              </a:rPr>
              <a:t>external</a:t>
            </a:r>
            <a:r>
              <a:rPr lang="en-US" altLang="ja-JP" sz="1000" dirty="0">
                <a:latin typeface="Meiryo UI" panose="020B0604030504040204" pitchFamily="34" charset="-128"/>
                <a:ea typeface="Meiryo UI" panose="020B0604030504040204" pitchFamily="34" charset="-128"/>
              </a:rPr>
              <a:t>.dp.takenaka.co.jp</a:t>
            </a:r>
            <a:endParaRPr lang="ja-JP" altLang="en-US" sz="1000" dirty="0">
              <a:latin typeface="Meiryo UI" panose="020B0604030504040204" pitchFamily="34" charset="-128"/>
              <a:ea typeface="Meiryo UI" panose="020B0604030504040204" pitchFamily="34" charset="-128"/>
            </a:endParaRPr>
          </a:p>
        </p:txBody>
      </p:sp>
      <p:sp>
        <p:nvSpPr>
          <p:cNvPr id="61" name="Rectangle 60"/>
          <p:cNvSpPr/>
          <p:nvPr/>
        </p:nvSpPr>
        <p:spPr>
          <a:xfrm>
            <a:off x="470618" y="3683217"/>
            <a:ext cx="8371032" cy="430887"/>
          </a:xfrm>
          <a:prstGeom prst="rect">
            <a:avLst/>
          </a:prstGeom>
          <a:ln w="12700">
            <a:noFill/>
          </a:ln>
        </p:spPr>
        <p:txBody>
          <a:bodyPr wrap="square">
            <a:spAutoFit/>
          </a:bodyPr>
          <a:lstStyle/>
          <a:p>
            <a:r>
              <a:rPr lang="ja-JP" altLang="en-US" sz="1100" dirty="0">
                <a:latin typeface="Meiryo UI" panose="020B0604030504040204" pitchFamily="50" charset="-128"/>
                <a:ea typeface="Meiryo UI" panose="020B0604030504040204" pitchFamily="50" charset="-128"/>
                <a:cs typeface="Meiryo UI" panose="020B0604030504040204" pitchFamily="50" charset="-128"/>
              </a:rPr>
              <a:t>図のように、パブリックサブネットとプライベートサブネットで</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を分ける必要があります。</a:t>
            </a:r>
            <a:endParaRPr lang="en-US" altLang="ja-JP" sz="11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cs typeface="Meiryo UI" panose="020B0604030504040204" pitchFamily="50" charset="-128"/>
              </a:rPr>
              <a:t>従って、「インターネット向け」と「イントラ向け」の</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2URL</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が存在することになります。</a:t>
            </a:r>
            <a:endParaRPr lang="en-US" altLang="ja-JP"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2" name="テキスト ボックス 17">
            <a:extLst>
              <a:ext uri="{FF2B5EF4-FFF2-40B4-BE49-F238E27FC236}">
                <a16:creationId xmlns:a16="http://schemas.microsoft.com/office/drawing/2014/main" id="{619567D0-6339-4748-9508-BF2E72B562FA}"/>
              </a:ext>
            </a:extLst>
          </p:cNvPr>
          <p:cNvSpPr txBox="1"/>
          <p:nvPr/>
        </p:nvSpPr>
        <p:spPr>
          <a:xfrm>
            <a:off x="7728203" y="756849"/>
            <a:ext cx="1166390" cy="246221"/>
          </a:xfrm>
          <a:prstGeom prst="rect">
            <a:avLst/>
          </a:prstGeom>
          <a:noFill/>
          <a:ln w="12700">
            <a:noFill/>
          </a:ln>
        </p:spPr>
        <p:txBody>
          <a:bodyPr wrap="square" rtlCol="0">
            <a:spAutoFit/>
          </a:bodyPr>
          <a:lstStyle/>
          <a:p>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現状</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KB</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のみ</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Line Callout 1 62"/>
          <p:cNvSpPr/>
          <p:nvPr/>
        </p:nvSpPr>
        <p:spPr>
          <a:xfrm>
            <a:off x="5271112" y="1520796"/>
            <a:ext cx="1234995" cy="427444"/>
          </a:xfrm>
          <a:prstGeom prst="borderCallout1">
            <a:avLst>
              <a:gd name="adj1" fmla="val 20895"/>
              <a:gd name="adj2" fmla="val -167"/>
              <a:gd name="adj3" fmla="val -18342"/>
              <a:gd name="adj4" fmla="val -25712"/>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en-US" altLang="ja-JP" sz="900" dirty="0">
                <a:latin typeface="Meiryo UI" panose="020B0604030504040204" pitchFamily="34" charset="-128"/>
                <a:ea typeface="Meiryo UI" panose="020B0604030504040204" pitchFamily="34" charset="-128"/>
              </a:rPr>
              <a:t>Security</a:t>
            </a:r>
            <a:r>
              <a:rPr kumimoji="1" lang="ja-JP" altLang="en-US" sz="900" dirty="0">
                <a:latin typeface="Meiryo UI" panose="020B0604030504040204" pitchFamily="34" charset="-128"/>
                <a:ea typeface="Meiryo UI" panose="020B0604030504040204" pitchFamily="34" charset="-128"/>
              </a:rPr>
              <a:t> </a:t>
            </a:r>
            <a:r>
              <a:rPr kumimoji="1" lang="en-US" altLang="ja-JP" sz="900" dirty="0">
                <a:latin typeface="Meiryo UI" panose="020B0604030504040204" pitchFamily="34" charset="-128"/>
                <a:ea typeface="Meiryo UI" panose="020B0604030504040204" pitchFamily="34" charset="-128"/>
              </a:rPr>
              <a:t>Group</a:t>
            </a:r>
          </a:p>
          <a:p>
            <a:r>
              <a:rPr lang="en-US" altLang="ja-JP" sz="900" dirty="0">
                <a:latin typeface="Meiryo UI" panose="020B0604030504040204" pitchFamily="34" charset="-128"/>
                <a:ea typeface="Meiryo UI" panose="020B0604030504040204" pitchFamily="34" charset="-128"/>
              </a:rPr>
              <a:t>13.67.131.48(KB)</a:t>
            </a:r>
          </a:p>
          <a:p>
            <a:r>
              <a:rPr kumimoji="1" lang="en-US" altLang="ja-JP" sz="900" dirty="0">
                <a:latin typeface="Meiryo UI" panose="020B0604030504040204" pitchFamily="34" charset="-128"/>
                <a:ea typeface="Meiryo UI" panose="020B0604030504040204" pitchFamily="34" charset="-128"/>
              </a:rPr>
              <a:t>(White list)</a:t>
            </a:r>
            <a:endParaRPr kumimoji="1" lang="ja-JP" altLang="en-US" sz="900" dirty="0">
              <a:latin typeface="Meiryo UI" panose="020B0604030504040204" pitchFamily="34" charset="-128"/>
              <a:ea typeface="Meiryo UI" panose="020B0604030504040204" pitchFamily="34" charset="-128"/>
            </a:endParaRPr>
          </a:p>
        </p:txBody>
      </p:sp>
      <p:sp>
        <p:nvSpPr>
          <p:cNvPr id="64" name="Rectangle 63"/>
          <p:cNvSpPr/>
          <p:nvPr/>
        </p:nvSpPr>
        <p:spPr>
          <a:xfrm>
            <a:off x="7093411" y="1096122"/>
            <a:ext cx="1927497" cy="258709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a:solidFill>
                  <a:schemeClr val="tx1"/>
                </a:solidFill>
                <a:latin typeface="Meiryo UI" panose="020B0604030504040204" pitchFamily="34" charset="-128"/>
                <a:ea typeface="Meiryo UI" panose="020B0604030504040204" pitchFamily="34" charset="-128"/>
              </a:rPr>
              <a:t>Infosys</a:t>
            </a:r>
            <a:r>
              <a:rPr kumimoji="1" lang="ja-JP" altLang="en-US" sz="1050" dirty="0">
                <a:solidFill>
                  <a:schemeClr val="tx1"/>
                </a:solidFill>
                <a:latin typeface="Meiryo UI" panose="020B0604030504040204" pitchFamily="34" charset="-128"/>
                <a:ea typeface="Meiryo UI" panose="020B0604030504040204" pitchFamily="34" charset="-128"/>
              </a:rPr>
              <a:t>操作可能サービス</a:t>
            </a:r>
            <a:endParaRPr kumimoji="1" lang="en-US" altLang="ja-JP" sz="1050" dirty="0">
              <a:solidFill>
                <a:schemeClr val="tx1"/>
              </a:solidFill>
              <a:latin typeface="Meiryo UI" panose="020B0604030504040204" pitchFamily="34" charset="-128"/>
              <a:ea typeface="Meiryo UI" panose="020B0604030504040204" pitchFamily="34" charset="-128"/>
            </a:endParaRPr>
          </a:p>
          <a:p>
            <a:r>
              <a:rPr lang="ja-JP" altLang="en-US" sz="1050" dirty="0">
                <a:solidFill>
                  <a:schemeClr val="tx1"/>
                </a:solidFill>
                <a:latin typeface="Meiryo UI" panose="020B0604030504040204" pitchFamily="34" charset="-128"/>
                <a:ea typeface="Meiryo UI" panose="020B0604030504040204" pitchFamily="34" charset="-128"/>
              </a:rPr>
              <a:t>・</a:t>
            </a:r>
            <a:r>
              <a:rPr lang="en-US" altLang="ja-JP" sz="1050" dirty="0">
                <a:solidFill>
                  <a:schemeClr val="tx1"/>
                </a:solidFill>
                <a:latin typeface="Meiryo UI" panose="020B0604030504040204" pitchFamily="34" charset="-128"/>
                <a:ea typeface="Meiryo UI" panose="020B0604030504040204" pitchFamily="34" charset="-128"/>
              </a:rPr>
              <a:t>External</a:t>
            </a:r>
            <a:r>
              <a:rPr lang="ja-JP" altLang="en-US" sz="1050" dirty="0">
                <a:solidFill>
                  <a:schemeClr val="tx1"/>
                </a:solidFill>
                <a:latin typeface="Meiryo UI" panose="020B0604030504040204" pitchFamily="34" charset="-128"/>
                <a:ea typeface="Meiryo UI" panose="020B0604030504040204" pitchFamily="34" charset="-128"/>
              </a:rPr>
              <a:t> </a:t>
            </a:r>
            <a:r>
              <a:rPr lang="en-US" altLang="ja-JP" sz="1050" dirty="0">
                <a:solidFill>
                  <a:schemeClr val="tx1"/>
                </a:solidFill>
                <a:latin typeface="Meiryo UI" panose="020B0604030504040204" pitchFamily="34" charset="-128"/>
                <a:ea typeface="Meiryo UI" panose="020B0604030504040204" pitchFamily="34" charset="-128"/>
              </a:rPr>
              <a:t>ELB</a:t>
            </a:r>
          </a:p>
          <a:p>
            <a:r>
              <a:rPr lang="ja-JP" altLang="en-US" sz="1050" dirty="0">
                <a:solidFill>
                  <a:schemeClr val="tx1"/>
                </a:solidFill>
                <a:latin typeface="Meiryo UI" panose="020B0604030504040204" pitchFamily="34" charset="-128"/>
                <a:ea typeface="Meiryo UI" panose="020B0604030504040204" pitchFamily="34" charset="-128"/>
              </a:rPr>
              <a:t>・</a:t>
            </a:r>
            <a:r>
              <a:rPr lang="en-US" altLang="ja-JP" sz="1050" dirty="0">
                <a:solidFill>
                  <a:schemeClr val="tx1"/>
                </a:solidFill>
                <a:latin typeface="Meiryo UI" panose="020B0604030504040204" pitchFamily="34" charset="-128"/>
                <a:ea typeface="Meiryo UI" panose="020B0604030504040204" pitchFamily="34" charset="-128"/>
              </a:rPr>
              <a:t>Security</a:t>
            </a:r>
            <a:r>
              <a:rPr lang="ja-JP" altLang="en-US" sz="1050" dirty="0">
                <a:solidFill>
                  <a:schemeClr val="tx1"/>
                </a:solidFill>
                <a:latin typeface="Meiryo UI" panose="020B0604030504040204" pitchFamily="34" charset="-128"/>
                <a:ea typeface="Meiryo UI" panose="020B0604030504040204" pitchFamily="34" charset="-128"/>
              </a:rPr>
              <a:t> </a:t>
            </a:r>
            <a:r>
              <a:rPr lang="en-US" altLang="ja-JP" sz="1050" dirty="0">
                <a:solidFill>
                  <a:schemeClr val="tx1"/>
                </a:solidFill>
                <a:latin typeface="Meiryo UI" panose="020B0604030504040204" pitchFamily="34" charset="-128"/>
                <a:ea typeface="Meiryo UI" panose="020B0604030504040204" pitchFamily="34" charset="-128"/>
              </a:rPr>
              <a:t>Group</a:t>
            </a:r>
          </a:p>
          <a:p>
            <a:r>
              <a:rPr kumimoji="1" lang="ja-JP" altLang="en-US" sz="1050" dirty="0">
                <a:solidFill>
                  <a:schemeClr val="tx1"/>
                </a:solidFill>
                <a:latin typeface="Meiryo UI" panose="020B0604030504040204" pitchFamily="34" charset="-128"/>
                <a:ea typeface="Meiryo UI" panose="020B0604030504040204" pitchFamily="34" charset="-128"/>
              </a:rPr>
              <a:t>・</a:t>
            </a:r>
            <a:r>
              <a:rPr kumimoji="1" lang="en-US" altLang="ja-JP" sz="1050" dirty="0">
                <a:solidFill>
                  <a:schemeClr val="tx1"/>
                </a:solidFill>
                <a:latin typeface="Meiryo UI" panose="020B0604030504040204" pitchFamily="34" charset="-128"/>
                <a:ea typeface="Meiryo UI" panose="020B0604030504040204" pitchFamily="34" charset="-128"/>
              </a:rPr>
              <a:t>Amazon</a:t>
            </a:r>
            <a:r>
              <a:rPr kumimoji="1" lang="ja-JP" altLang="en-US" sz="1050" dirty="0">
                <a:solidFill>
                  <a:schemeClr val="tx1"/>
                </a:solidFill>
                <a:latin typeface="Meiryo UI" panose="020B0604030504040204" pitchFamily="34" charset="-128"/>
                <a:ea typeface="Meiryo UI" panose="020B0604030504040204" pitchFamily="34" charset="-128"/>
              </a:rPr>
              <a:t> </a:t>
            </a:r>
            <a:r>
              <a:rPr kumimoji="1" lang="en-US" altLang="ja-JP" sz="1050" dirty="0">
                <a:solidFill>
                  <a:schemeClr val="tx1"/>
                </a:solidFill>
                <a:latin typeface="Meiryo UI" panose="020B0604030504040204" pitchFamily="34" charset="-128"/>
                <a:ea typeface="Meiryo UI" panose="020B0604030504040204" pitchFamily="34" charset="-128"/>
              </a:rPr>
              <a:t>EKS</a:t>
            </a:r>
          </a:p>
          <a:p>
            <a:r>
              <a:rPr lang="ja-JP" altLang="en-US" sz="1050" dirty="0">
                <a:solidFill>
                  <a:schemeClr val="tx1"/>
                </a:solidFill>
                <a:latin typeface="Meiryo UI" panose="020B0604030504040204" pitchFamily="34" charset="-128"/>
                <a:ea typeface="Meiryo UI" panose="020B0604030504040204" pitchFamily="34" charset="-128"/>
              </a:rPr>
              <a:t>・</a:t>
            </a:r>
            <a:r>
              <a:rPr lang="en-US" altLang="ja-JP" sz="1050" dirty="0">
                <a:solidFill>
                  <a:schemeClr val="tx1"/>
                </a:solidFill>
                <a:latin typeface="Meiryo UI" panose="020B0604030504040204" pitchFamily="34" charset="-128"/>
                <a:ea typeface="Meiryo UI" panose="020B0604030504040204" pitchFamily="34" charset="-128"/>
              </a:rPr>
              <a:t>Internal</a:t>
            </a:r>
            <a:r>
              <a:rPr lang="ja-JP" altLang="en-US" sz="1050" dirty="0">
                <a:solidFill>
                  <a:schemeClr val="tx1"/>
                </a:solidFill>
                <a:latin typeface="Meiryo UI" panose="020B0604030504040204" pitchFamily="34" charset="-128"/>
                <a:ea typeface="Meiryo UI" panose="020B0604030504040204" pitchFamily="34" charset="-128"/>
              </a:rPr>
              <a:t> </a:t>
            </a:r>
            <a:r>
              <a:rPr lang="en-US" altLang="ja-JP" sz="1050" dirty="0">
                <a:solidFill>
                  <a:schemeClr val="tx1"/>
                </a:solidFill>
                <a:latin typeface="Meiryo UI" panose="020B0604030504040204" pitchFamily="34" charset="-128"/>
                <a:ea typeface="Meiryo UI" panose="020B0604030504040204" pitchFamily="34" charset="-128"/>
              </a:rPr>
              <a:t>ELB</a:t>
            </a:r>
          </a:p>
          <a:p>
            <a:r>
              <a:rPr lang="en-US" altLang="ja-JP" sz="1050" dirty="0" err="1">
                <a:solidFill>
                  <a:schemeClr val="tx1"/>
                </a:solidFill>
                <a:latin typeface="Meiryo UI" panose="020B0604030504040204" pitchFamily="34" charset="-128"/>
                <a:ea typeface="Meiryo UI" panose="020B0604030504040204" pitchFamily="34" charset="-128"/>
              </a:rPr>
              <a:t>InternetGateway</a:t>
            </a:r>
            <a:r>
              <a:rPr lang="ja-JP" altLang="en-US" sz="1050" dirty="0">
                <a:solidFill>
                  <a:schemeClr val="tx1"/>
                </a:solidFill>
                <a:latin typeface="Meiryo UI" panose="020B0604030504040204" pitchFamily="34" charset="-128"/>
                <a:ea typeface="Meiryo UI" panose="020B0604030504040204" pitchFamily="34" charset="-128"/>
              </a:rPr>
              <a:t>の操作はできません。</a:t>
            </a:r>
            <a:endParaRPr lang="en-US" altLang="ja-JP" sz="1050" dirty="0">
              <a:solidFill>
                <a:schemeClr val="tx1"/>
              </a:solidFill>
              <a:latin typeface="Meiryo UI" panose="020B0604030504040204" pitchFamily="34" charset="-128"/>
              <a:ea typeface="Meiryo UI" panose="020B0604030504040204" pitchFamily="34" charset="-128"/>
            </a:endParaRPr>
          </a:p>
          <a:p>
            <a:r>
              <a:rPr lang="en-US" altLang="ja-JP" sz="1050" dirty="0">
                <a:solidFill>
                  <a:schemeClr val="tx1"/>
                </a:solidFill>
                <a:latin typeface="Meiryo UI" panose="020B0604030504040204" pitchFamily="34" charset="-128"/>
                <a:ea typeface="Meiryo UI" panose="020B0604030504040204" pitchFamily="34" charset="-128"/>
              </a:rPr>
              <a:t>※G-ICT</a:t>
            </a:r>
            <a:r>
              <a:rPr lang="ja-JP" altLang="en-US" sz="1050" dirty="0">
                <a:solidFill>
                  <a:schemeClr val="tx1"/>
                </a:solidFill>
                <a:latin typeface="Meiryo UI" panose="020B0604030504040204" pitchFamily="34" charset="-128"/>
                <a:ea typeface="Meiryo UI" panose="020B0604030504040204" pitchFamily="34" charset="-128"/>
              </a:rPr>
              <a:t>は</a:t>
            </a:r>
            <a:r>
              <a:rPr lang="en-US" altLang="ja-JP" sz="1050" dirty="0">
                <a:solidFill>
                  <a:schemeClr val="tx1"/>
                </a:solidFill>
                <a:latin typeface="Meiryo UI" panose="020B0604030504040204" pitchFamily="34" charset="-128"/>
                <a:ea typeface="Meiryo UI" panose="020B0604030504040204" pitchFamily="34" charset="-128"/>
              </a:rPr>
              <a:t>Admin</a:t>
            </a:r>
            <a:r>
              <a:rPr lang="ja-JP" altLang="en-US" sz="1050" dirty="0">
                <a:solidFill>
                  <a:schemeClr val="tx1"/>
                </a:solidFill>
                <a:latin typeface="Meiryo UI" panose="020B0604030504040204" pitchFamily="34" charset="-128"/>
                <a:ea typeface="Meiryo UI" panose="020B0604030504040204" pitchFamily="34" charset="-128"/>
              </a:rPr>
              <a:t>権限を持っているため、全サービス操作可能</a:t>
            </a:r>
            <a:endParaRPr lang="en-US" altLang="ja-JP" sz="1050" dirty="0">
              <a:solidFill>
                <a:schemeClr val="tx1"/>
              </a:solidFill>
              <a:latin typeface="Meiryo UI" panose="020B0604030504040204" pitchFamily="34" charset="-128"/>
              <a:ea typeface="Meiryo UI" panose="020B0604030504040204" pitchFamily="34" charset="-128"/>
            </a:endParaRPr>
          </a:p>
          <a:p>
            <a:endParaRPr lang="en-US" altLang="ja-JP" sz="1050" dirty="0">
              <a:solidFill>
                <a:schemeClr val="tx1"/>
              </a:solidFill>
              <a:latin typeface="Meiryo UI" panose="020B0604030504040204" pitchFamily="34" charset="-128"/>
              <a:ea typeface="Meiryo UI" panose="020B0604030504040204" pitchFamily="34" charset="-128"/>
            </a:endParaRPr>
          </a:p>
          <a:p>
            <a:r>
              <a:rPr lang="ja-JP" altLang="en-US" sz="1050" dirty="0">
                <a:solidFill>
                  <a:schemeClr val="tx1"/>
                </a:solidFill>
                <a:latin typeface="Meiryo UI" panose="020B0604030504040204" pitchFamily="34" charset="-128"/>
                <a:ea typeface="Meiryo UI" panose="020B0604030504040204" pitchFamily="34" charset="-128"/>
              </a:rPr>
              <a:t>今後、新しいサービスを追加するときは、</a:t>
            </a:r>
            <a:r>
              <a:rPr lang="en-US" altLang="ja-JP" sz="1050" dirty="0" err="1">
                <a:solidFill>
                  <a:schemeClr val="tx1"/>
                </a:solidFill>
                <a:latin typeface="Meiryo UI" panose="020B0604030504040204" pitchFamily="34" charset="-128"/>
                <a:ea typeface="Meiryo UI" panose="020B0604030504040204" pitchFamily="34" charset="-128"/>
              </a:rPr>
              <a:t>SecrityGroup</a:t>
            </a:r>
            <a:r>
              <a:rPr lang="ja-JP" altLang="en-US" sz="1050" dirty="0">
                <a:solidFill>
                  <a:schemeClr val="tx1"/>
                </a:solidFill>
                <a:latin typeface="Meiryo UI" panose="020B0604030504040204" pitchFamily="34" charset="-128"/>
                <a:ea typeface="Meiryo UI" panose="020B0604030504040204" pitchFamily="34" charset="-128"/>
              </a:rPr>
              <a:t>に</a:t>
            </a:r>
            <a:r>
              <a:rPr lang="en-US" altLang="ja-JP" sz="1050" dirty="0">
                <a:solidFill>
                  <a:schemeClr val="tx1"/>
                </a:solidFill>
                <a:latin typeface="Meiryo UI" panose="020B0604030504040204" pitchFamily="34" charset="-128"/>
                <a:ea typeface="Meiryo UI" panose="020B0604030504040204" pitchFamily="34" charset="-128"/>
              </a:rPr>
              <a:t>Infosys</a:t>
            </a:r>
            <a:r>
              <a:rPr lang="ja-JP" altLang="en-US" sz="1050" dirty="0">
                <a:solidFill>
                  <a:schemeClr val="tx1"/>
                </a:solidFill>
                <a:latin typeface="Meiryo UI" panose="020B0604030504040204" pitchFamily="34" charset="-128"/>
                <a:ea typeface="Meiryo UI" panose="020B0604030504040204" pitchFamily="34" charset="-128"/>
              </a:rPr>
              <a:t>が</a:t>
            </a:r>
            <a:r>
              <a:rPr lang="en-US" altLang="ja-JP" sz="1050" dirty="0">
                <a:solidFill>
                  <a:schemeClr val="tx1"/>
                </a:solidFill>
                <a:latin typeface="Meiryo UI" panose="020B0604030504040204" pitchFamily="34" charset="-128"/>
                <a:ea typeface="Meiryo UI" panose="020B0604030504040204" pitchFamily="34" charset="-128"/>
              </a:rPr>
              <a:t>IP</a:t>
            </a:r>
            <a:r>
              <a:rPr lang="ja-JP" altLang="en-US" sz="1050" dirty="0">
                <a:solidFill>
                  <a:schemeClr val="tx1"/>
                </a:solidFill>
                <a:latin typeface="Meiryo UI" panose="020B0604030504040204" pitchFamily="34" charset="-128"/>
                <a:ea typeface="Meiryo UI" panose="020B0604030504040204" pitchFamily="34" charset="-128"/>
              </a:rPr>
              <a:t>を追加する必要あり。</a:t>
            </a:r>
            <a:endParaRPr lang="en-US" altLang="ja-JP" sz="1050" dirty="0">
              <a:solidFill>
                <a:schemeClr val="tx1"/>
              </a:solidFill>
              <a:latin typeface="Meiryo UI" panose="020B0604030504040204" pitchFamily="34" charset="-128"/>
              <a:ea typeface="Meiryo UI" panose="020B0604030504040204" pitchFamily="34" charset="-128"/>
            </a:endParaRPr>
          </a:p>
          <a:p>
            <a:r>
              <a:rPr lang="ja-JP" altLang="en-US" sz="1050" dirty="0">
                <a:solidFill>
                  <a:schemeClr val="tx1"/>
                </a:solidFill>
                <a:latin typeface="Meiryo UI" panose="020B0604030504040204" pitchFamily="34" charset="-128"/>
                <a:ea typeface="Meiryo UI" panose="020B0604030504040204" pitchFamily="34" charset="-128"/>
              </a:rPr>
              <a:t>サービス追加時は、インターネット向け</a:t>
            </a:r>
            <a:r>
              <a:rPr lang="en-US" altLang="ja-JP" sz="1050" dirty="0">
                <a:solidFill>
                  <a:schemeClr val="tx1"/>
                </a:solidFill>
                <a:latin typeface="Meiryo UI" panose="020B0604030504040204" pitchFamily="34" charset="-128"/>
                <a:ea typeface="Meiryo UI" panose="020B0604030504040204" pitchFamily="34" charset="-128"/>
              </a:rPr>
              <a:t>URL</a:t>
            </a:r>
            <a:r>
              <a:rPr lang="ja-JP" altLang="en-US" sz="1050" dirty="0">
                <a:solidFill>
                  <a:schemeClr val="tx1"/>
                </a:solidFill>
                <a:latin typeface="Meiryo UI" panose="020B0604030504040204" pitchFamily="34" charset="-128"/>
                <a:ea typeface="Meiryo UI" panose="020B0604030504040204" pitchFamily="34" charset="-128"/>
              </a:rPr>
              <a:t>の設定が必要になる場合があることにも注意。</a:t>
            </a:r>
            <a:endParaRPr lang="en-US" altLang="ja-JP" sz="1050" dirty="0">
              <a:solidFill>
                <a:schemeClr val="tx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39513336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31390" y="27924"/>
            <a:ext cx="8723312" cy="33328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sz="1800" b="1" dirty="0">
                <a:solidFill>
                  <a:schemeClr val="bg1"/>
                </a:solidFill>
                <a:latin typeface="Meiryo UI" panose="020B0604030504040204" pitchFamily="34" charset="-128"/>
                <a:ea typeface="Meiryo UI" panose="020B0604030504040204" pitchFamily="34" charset="-128"/>
              </a:rPr>
              <a:t>システム連携方式</a:t>
            </a:r>
            <a:endParaRPr lang="en-US" sz="1800" b="1" dirty="0">
              <a:solidFill>
                <a:schemeClr val="bg1"/>
              </a:solidFill>
              <a:latin typeface="Meiryo UI" panose="020B0604030504040204" pitchFamily="34" charset="-128"/>
              <a:ea typeface="Meiryo UI" panose="020B0604030504040204" pitchFamily="34" charset="-128"/>
            </a:endParaRPr>
          </a:p>
        </p:txBody>
      </p:sp>
      <p:sp>
        <p:nvSpPr>
          <p:cNvPr id="12" name="Title 1">
            <a:extLst>
              <a:ext uri="{FF2B5EF4-FFF2-40B4-BE49-F238E27FC236}">
                <a16:creationId xmlns:a16="http://schemas.microsoft.com/office/drawing/2014/main" id="{185A0158-6152-4E75-A89A-B45E2420C731}"/>
              </a:ext>
            </a:extLst>
          </p:cNvPr>
          <p:cNvSpPr txBox="1">
            <a:spLocks/>
          </p:cNvSpPr>
          <p:nvPr/>
        </p:nvSpPr>
        <p:spPr>
          <a:xfrm>
            <a:off x="-4078" y="-9219"/>
            <a:ext cx="9148078" cy="406158"/>
          </a:xfrm>
          <a:prstGeom prst="rect">
            <a:avLst/>
          </a:prstGeom>
          <a:solidFill>
            <a:schemeClr val="accent1"/>
          </a:solidFill>
        </p:spPr>
        <p:txBody>
          <a:bodyPr anchor="t">
            <a:noAutofit/>
          </a:bodyPr>
          <a:lstStyle>
            <a:lvl1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defTabSz="685800"/>
            <a:r>
              <a:rPr lang="ja-JP" altLang="en-US" sz="2000" b="1" dirty="0">
                <a:solidFill>
                  <a:schemeClr val="bg1"/>
                </a:solidFill>
                <a:latin typeface="Meiryo UI" panose="020B0604030504040204" pitchFamily="34" charset="-128"/>
                <a:ea typeface="Meiryo UI" panose="020B0604030504040204" pitchFamily="34" charset="-128"/>
              </a:rPr>
              <a:t>システム連携方式：外部ネットワーク接続（備考）</a:t>
            </a:r>
            <a:endParaRPr lang="en-US" altLang="ja-JP" sz="2000" b="1" dirty="0" err="1">
              <a:solidFill>
                <a:schemeClr val="bg1"/>
              </a:solidFill>
              <a:latin typeface="Meiryo UI" panose="020B0604030504040204" pitchFamily="34" charset="-128"/>
              <a:ea typeface="Meiryo UI" panose="020B0604030504040204" pitchFamily="34" charset="-128"/>
            </a:endParaRPr>
          </a:p>
        </p:txBody>
      </p:sp>
      <p:sp>
        <p:nvSpPr>
          <p:cNvPr id="2" name="Rectangle 1"/>
          <p:cNvSpPr/>
          <p:nvPr/>
        </p:nvSpPr>
        <p:spPr>
          <a:xfrm>
            <a:off x="414297" y="434082"/>
            <a:ext cx="8357498" cy="3046988"/>
          </a:xfrm>
          <a:prstGeom prst="rect">
            <a:avLst/>
          </a:prstGeom>
        </p:spPr>
        <p:txBody>
          <a:bodyPr wrap="square">
            <a:spAutoFit/>
          </a:bodyPr>
          <a:lstStyle/>
          <a:p>
            <a:pPr lvl="0"/>
            <a:r>
              <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SaaS</a:t>
            </a:r>
            <a:r>
              <a:rPr lang="ja-JP" altLang="en-US"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等、新規に外部のアプリケーションが追加される場合は、通常次のステップを踏みます。</a:t>
            </a:r>
            <a:endPar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endParaRPr>
          </a:p>
          <a:p>
            <a:pPr lvl="0"/>
            <a:endPar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endParaRPr>
          </a:p>
          <a:p>
            <a:pPr marL="342900" lvl="0" indent="-342900">
              <a:buFont typeface="+mj-lt"/>
              <a:buAutoNum type="arabicPeriod"/>
            </a:pPr>
            <a:r>
              <a:rPr lang="ja-JP" altLang="en-US"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外部</a:t>
            </a:r>
            <a:r>
              <a:rPr lang="ja-JP"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アプリが使用する</a:t>
            </a:r>
            <a:r>
              <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IP</a:t>
            </a:r>
            <a:r>
              <a:rPr lang="ja-JP"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を取得</a:t>
            </a:r>
            <a:r>
              <a:rPr lang="ja-JP" altLang="en-US"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a:t>
            </a:r>
            <a:endParaRPr lang="ja-JP" altLang="ja-JP" sz="1200" dirty="0">
              <a:solidFill>
                <a:schemeClr val="tx1"/>
              </a:solidFill>
              <a:latin typeface="Meiryo UI" panose="020B0604030504040204" pitchFamily="34" charset="-128"/>
              <a:ea typeface="Meiryo UI" panose="020B0604030504040204" pitchFamily="34" charset="-128"/>
              <a:cs typeface="MS PGothic" panose="020B0600070205080204" pitchFamily="34" charset="-128"/>
            </a:endParaRPr>
          </a:p>
          <a:p>
            <a:pPr marL="342900" lvl="0" indent="-342900">
              <a:buFont typeface="+mj-lt"/>
              <a:buAutoNum type="arabicPeriod"/>
            </a:pPr>
            <a:endPar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endParaRPr>
          </a:p>
          <a:p>
            <a:pPr marL="342900" lvl="0" indent="-342900">
              <a:buFont typeface="+mj-lt"/>
              <a:buAutoNum type="arabicPeriod"/>
            </a:pPr>
            <a:r>
              <a:rPr lang="ja-JP"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外向き</a:t>
            </a:r>
            <a:r>
              <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ELB</a:t>
            </a:r>
            <a:r>
              <a:rPr lang="ja-JP"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に紐づけるポータルの</a:t>
            </a:r>
            <a:r>
              <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URL</a:t>
            </a:r>
            <a:r>
              <a:rPr lang="ja-JP"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が、現在</a:t>
            </a:r>
            <a:r>
              <a:rPr lang="ja-JP" altLang="en-US"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紐づけている</a:t>
            </a:r>
            <a:r>
              <a:rPr lang="ja-JP"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もので足りるか確認。</a:t>
            </a:r>
            <a:br>
              <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br>
            <a:r>
              <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a:t>
            </a:r>
            <a:r>
              <a:rPr lang="ja-JP" altLang="en-US"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最初</a:t>
            </a:r>
            <a:r>
              <a:rPr lang="ja-JP"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は</a:t>
            </a:r>
            <a:r>
              <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KB</a:t>
            </a:r>
            <a:r>
              <a:rPr lang="ja-JP"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向けに最小限のサービスを</a:t>
            </a:r>
            <a:r>
              <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KB</a:t>
            </a:r>
            <a:r>
              <a:rPr lang="ja-JP"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に公開してい</a:t>
            </a:r>
            <a:r>
              <a:rPr lang="ja-JP" altLang="en-US"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た</a:t>
            </a:r>
            <a:r>
              <a:rPr lang="ja-JP"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ので、</a:t>
            </a:r>
            <a:r>
              <a:rPr lang="ja-JP" altLang="en-US"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今回の外部</a:t>
            </a:r>
            <a:r>
              <a:rPr lang="ja-JP"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アプリがアクセス</a:t>
            </a:r>
            <a:r>
              <a:rPr lang="ja-JP" altLang="en-US"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する必要のある</a:t>
            </a:r>
            <a:r>
              <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URL</a:t>
            </a:r>
            <a:r>
              <a:rPr lang="ja-JP"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が、現状で足りるのか確認</a:t>
            </a:r>
            <a:r>
              <a:rPr lang="ja-JP" altLang="en-US"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a:t>
            </a:r>
            <a:endParaRPr lang="ja-JP" altLang="ja-JP" sz="1200" dirty="0">
              <a:solidFill>
                <a:schemeClr val="tx1"/>
              </a:solidFill>
              <a:latin typeface="Meiryo UI" panose="020B0604030504040204" pitchFamily="34" charset="-128"/>
              <a:ea typeface="Meiryo UI" panose="020B0604030504040204" pitchFamily="34" charset="-128"/>
              <a:cs typeface="MS PGothic" panose="020B0600070205080204" pitchFamily="34" charset="-128"/>
            </a:endParaRPr>
          </a:p>
          <a:p>
            <a:pPr marL="342900" lvl="0" indent="-342900">
              <a:buFont typeface="+mj-lt"/>
              <a:buAutoNum type="arabicPeriod"/>
            </a:pPr>
            <a:endPar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endParaRPr>
          </a:p>
          <a:p>
            <a:pPr marL="342900" lvl="0" indent="-342900">
              <a:buFont typeface="+mj-lt"/>
              <a:buAutoNum type="arabicPeriod"/>
            </a:pPr>
            <a:r>
              <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G-ICT</a:t>
            </a:r>
            <a:r>
              <a:rPr lang="ja-JP"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に</a:t>
            </a:r>
            <a:r>
              <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IP</a:t>
            </a:r>
            <a:r>
              <a:rPr lang="ja-JP"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登録を依頼</a:t>
            </a:r>
            <a:r>
              <a:rPr lang="ja-JP" altLang="en-US"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a:t>
            </a:r>
            <a:br>
              <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br>
            <a:r>
              <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a:t>
            </a:r>
            <a:r>
              <a:rPr lang="ja-JP" altLang="en-US"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a:t>
            </a:r>
            <a:r>
              <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2</a:t>
            </a:r>
            <a:r>
              <a:rPr lang="ja-JP" altLang="en-US"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a:t>
            </a:r>
            <a:r>
              <a:rPr lang="ja-JP"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の結果、</a:t>
            </a:r>
            <a:r>
              <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URL</a:t>
            </a:r>
            <a:r>
              <a:rPr lang="ja-JP"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紐付追加が必要な場合は併せて依頼</a:t>
            </a:r>
            <a:r>
              <a:rPr lang="ja-JP" altLang="en-US"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a:t>
            </a:r>
            <a:endParaRPr lang="ja-JP" altLang="ja-JP" sz="1200" dirty="0">
              <a:solidFill>
                <a:schemeClr val="tx1"/>
              </a:solidFill>
              <a:latin typeface="Meiryo UI" panose="020B0604030504040204" pitchFamily="34" charset="-128"/>
              <a:ea typeface="Meiryo UI" panose="020B0604030504040204" pitchFamily="34" charset="-128"/>
              <a:cs typeface="MS PGothic" panose="020B0600070205080204" pitchFamily="34" charset="-128"/>
            </a:endParaRPr>
          </a:p>
          <a:p>
            <a:pPr marL="342900" lvl="0" indent="-342900">
              <a:buFont typeface="+mj-lt"/>
              <a:buAutoNum type="arabicPeriod"/>
            </a:pPr>
            <a:endPar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endParaRPr>
          </a:p>
          <a:p>
            <a:pPr marL="342900" lvl="0" indent="-342900">
              <a:buFont typeface="+mj-lt"/>
              <a:buAutoNum type="arabicPeriod"/>
            </a:pPr>
            <a:r>
              <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Infosys</a:t>
            </a:r>
            <a:r>
              <a:rPr lang="ja-JP"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側では</a:t>
            </a:r>
            <a:r>
              <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Public</a:t>
            </a:r>
            <a:r>
              <a:rPr lang="ja-JP"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サブネットのセキュリティグループに</a:t>
            </a:r>
            <a:r>
              <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IP</a:t>
            </a:r>
            <a:r>
              <a:rPr lang="ja-JP"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登録をする</a:t>
            </a:r>
            <a:r>
              <a:rPr lang="ja-JP" altLang="en-US"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a:t>
            </a:r>
            <a:br>
              <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br>
            <a:r>
              <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a:t>
            </a:r>
            <a:r>
              <a:rPr lang="ja-JP" altLang="en-US"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a:t>
            </a:r>
            <a:r>
              <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3</a:t>
            </a:r>
            <a:r>
              <a:rPr lang="ja-JP" altLang="en-US"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a:t>
            </a:r>
            <a:r>
              <a:rPr lang="ja-JP"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の</a:t>
            </a:r>
            <a:r>
              <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G-ICT</a:t>
            </a:r>
            <a:r>
              <a:rPr lang="ja-JP"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作業との依存関係なし、並行作業可能</a:t>
            </a:r>
            <a:r>
              <a:rPr lang="ja-JP" altLang="en-US"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a:t>
            </a:r>
            <a:endParaRPr lang="ja-JP" altLang="ja-JP" sz="1200" dirty="0">
              <a:solidFill>
                <a:schemeClr val="tx1"/>
              </a:solidFill>
              <a:latin typeface="Meiryo UI" panose="020B0604030504040204" pitchFamily="34" charset="-128"/>
              <a:ea typeface="Meiryo UI" panose="020B0604030504040204" pitchFamily="34" charset="-128"/>
              <a:cs typeface="MS PGothic" panose="020B0600070205080204" pitchFamily="34" charset="-128"/>
            </a:endParaRPr>
          </a:p>
          <a:p>
            <a:pPr marL="342900" lvl="0" indent="-342900">
              <a:buFont typeface="+mj-lt"/>
              <a:buAutoNum type="arabicPeriod"/>
            </a:pPr>
            <a:endPar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endParaRPr>
          </a:p>
          <a:p>
            <a:pPr marL="342900" lvl="0" indent="-342900">
              <a:buFont typeface="+mj-lt"/>
              <a:buAutoNum type="arabicPeriod"/>
            </a:pPr>
            <a:r>
              <a:rPr lang="ja-JP"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疎通確認</a:t>
            </a:r>
            <a:r>
              <a:rPr lang="ja-JP" altLang="en-US"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rPr>
              <a:t>。</a:t>
            </a:r>
            <a:endPar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endParaRPr>
          </a:p>
          <a:p>
            <a:pPr lvl="0"/>
            <a:endParaRPr lang="en-US" altLang="ja-JP" sz="1200" dirty="0">
              <a:solidFill>
                <a:schemeClr val="tx1"/>
              </a:solidFill>
              <a:latin typeface="Meiryo UI" panose="020B0604030504040204" pitchFamily="34" charset="-128"/>
              <a:ea typeface="Meiryo UI" panose="020B0604030504040204" pitchFamily="34" charset="-128"/>
              <a:cs typeface="Times New Roman" panose="02020603050405020304" pitchFamily="18" charset="0"/>
            </a:endParaRPr>
          </a:p>
        </p:txBody>
      </p:sp>
    </p:spTree>
    <p:extLst>
      <p:ext uri="{BB962C8B-B14F-4D97-AF65-F5344CB8AC3E}">
        <p14:creationId xmlns:p14="http://schemas.microsoft.com/office/powerpoint/2010/main" val="3270178637"/>
      </p:ext>
    </p:extLst>
  </p:cSld>
  <p:clrMapOvr>
    <a:masterClrMapping/>
  </p:clrMapOvr>
  <p:transition spd="med"/>
</p:sld>
</file>

<file path=ppt/theme/theme1.xml><?xml version="1.0" encoding="utf-8"?>
<a:theme xmlns:a="http://schemas.openxmlformats.org/drawingml/2006/main" name="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30ea__x30f3__x30af_ xmlns="0e465b0c-9081-4790-a5fa-7ebdd96d7c55">
      <Url xsi:nil="true"/>
      <Description xsi:nil="true"/>
    </_x30ea__x30f3__x30af_>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90A0141AFBEDAF4E8F5963565426D502" ma:contentTypeVersion="12" ma:contentTypeDescription="新しいドキュメントを作成します。" ma:contentTypeScope="" ma:versionID="4f9da622dd151045e15a4f98384578b0">
  <xsd:schema xmlns:xsd="http://www.w3.org/2001/XMLSchema" xmlns:xs="http://www.w3.org/2001/XMLSchema" xmlns:p="http://schemas.microsoft.com/office/2006/metadata/properties" xmlns:ns2="0e465b0c-9081-4790-a5fa-7ebdd96d7c55" xmlns:ns3="8c422c94-10a7-4003-b006-d9d9f57c2116" targetNamespace="http://schemas.microsoft.com/office/2006/metadata/properties" ma:root="true" ma:fieldsID="7924e0047df00958d741d0657bc3fa83" ns2:_="" ns3:_="">
    <xsd:import namespace="0e465b0c-9081-4790-a5fa-7ebdd96d7c55"/>
    <xsd:import namespace="8c422c94-10a7-4003-b006-d9d9f57c2116"/>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_x30ea__x30f3__x30af_"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465b0c-9081-4790-a5fa-7ebdd96d7c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x30ea__x30f3__x30af_" ma:index="17" nillable="true" ma:displayName="リンク" ma:format="Hyperlink" ma:internalName="_x30ea__x30f3__x30af_">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c422c94-10a7-4003-b006-d9d9f57c2116" elementFormDefault="qualified">
    <xsd:import namespace="http://schemas.microsoft.com/office/2006/documentManagement/types"/>
    <xsd:import namespace="http://schemas.microsoft.com/office/infopath/2007/PartnerControls"/>
    <xsd:element name="SharedWithUsers" ma:index="18"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29B297-EBCB-435D-848C-B8587E82FC3A}">
  <ds:schemaRefs>
    <ds:schemaRef ds:uri="http://schemas.microsoft.com/office/2006/documentManagement/types"/>
    <ds:schemaRef ds:uri="http://schemas.microsoft.com/office/2006/metadata/properties"/>
    <ds:schemaRef ds:uri="http://purl.org/dc/terms/"/>
    <ds:schemaRef ds:uri="6b855eec-5cd4-4680-8429-0e8f0ebf67c2"/>
    <ds:schemaRef ds:uri="http://schemas.microsoft.com/office/infopath/2007/PartnerControls"/>
    <ds:schemaRef ds:uri="7e50a68c-9c27-47c8-a0ea-f2cd9c883a9c"/>
    <ds:schemaRef ds:uri="http://purl.org/dc/elements/1.1/"/>
    <ds:schemaRef ds:uri="http://schemas.openxmlformats.org/package/2006/metadata/core-properties"/>
    <ds:schemaRef ds:uri="http://www.w3.org/XML/1998/namespace"/>
    <ds:schemaRef ds:uri="http://purl.org/dc/dcmitype/"/>
    <ds:schemaRef ds:uri="0e465b0c-9081-4790-a5fa-7ebdd96d7c55"/>
  </ds:schemaRefs>
</ds:datastoreItem>
</file>

<file path=customXml/itemProps2.xml><?xml version="1.0" encoding="utf-8"?>
<ds:datastoreItem xmlns:ds="http://schemas.openxmlformats.org/officeDocument/2006/customXml" ds:itemID="{A4A05709-B3CA-4244-82FB-06910E49972F}">
  <ds:schemaRefs>
    <ds:schemaRef ds:uri="http://schemas.microsoft.com/sharepoint/v3/contenttype/forms"/>
  </ds:schemaRefs>
</ds:datastoreItem>
</file>

<file path=customXml/itemProps3.xml><?xml version="1.0" encoding="utf-8"?>
<ds:datastoreItem xmlns:ds="http://schemas.openxmlformats.org/officeDocument/2006/customXml" ds:itemID="{657AF24C-5D71-4EEE-8994-7F802B99E9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465b0c-9081-4790-a5fa-7ebdd96d7c55"/>
    <ds:schemaRef ds:uri="8c422c94-10a7-4003-b006-d9d9f57c21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14433</TotalTime>
  <Words>3151</Words>
  <Application>Microsoft Office PowerPoint</Application>
  <PresentationFormat>On-screen Show (16:9)</PresentationFormat>
  <Paragraphs>604</Paragraphs>
  <Slides>24</Slides>
  <Notes>6</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Infosys Template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dc:creator>
  <cp:lastModifiedBy>佐藤　慎</cp:lastModifiedBy>
  <cp:revision>1565</cp:revision>
  <dcterms:modified xsi:type="dcterms:W3CDTF">2023-08-01T02:49:42Z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1813203</vt:lpwstr>
  </property>
  <property fmtid="{D5CDD505-2E9C-101B-9397-08002B2CF9AE}" pid="3" name="NXPowerLiteSettings">
    <vt:lpwstr>E7000400038000</vt:lpwstr>
  </property>
  <property fmtid="{D5CDD505-2E9C-101B-9397-08002B2CF9AE}" pid="4" name="NXPowerLiteVersion">
    <vt:lpwstr>D6.1.0</vt:lpwstr>
  </property>
  <property fmtid="{D5CDD505-2E9C-101B-9397-08002B2CF9AE}" pid="5" name="MSIP_Label_be4b3411-284d-4d31-bd4f-bc13ef7f1fd6_Enabled">
    <vt:lpwstr>True</vt:lpwstr>
  </property>
  <property fmtid="{D5CDD505-2E9C-101B-9397-08002B2CF9AE}" pid="6" name="MSIP_Label_be4b3411-284d-4d31-bd4f-bc13ef7f1fd6_SiteId">
    <vt:lpwstr>63ce7d59-2f3e-42cd-a8cc-be764cff5eb6</vt:lpwstr>
  </property>
  <property fmtid="{D5CDD505-2E9C-101B-9397-08002B2CF9AE}" pid="7" name="MSIP_Label_be4b3411-284d-4d31-bd4f-bc13ef7f1fd6_Owner">
    <vt:lpwstr>nobuhiro.ueda@ad.infosys.com</vt:lpwstr>
  </property>
  <property fmtid="{D5CDD505-2E9C-101B-9397-08002B2CF9AE}" pid="8" name="MSIP_Label_be4b3411-284d-4d31-bd4f-bc13ef7f1fd6_SetDate">
    <vt:lpwstr>2018-08-07T05:17:37.3669643Z</vt:lpwstr>
  </property>
  <property fmtid="{D5CDD505-2E9C-101B-9397-08002B2CF9AE}" pid="9" name="MSIP_Label_be4b3411-284d-4d31-bd4f-bc13ef7f1fd6_Name">
    <vt:lpwstr>Internal</vt:lpwstr>
  </property>
  <property fmtid="{D5CDD505-2E9C-101B-9397-08002B2CF9AE}" pid="10" name="MSIP_Label_be4b3411-284d-4d31-bd4f-bc13ef7f1fd6_Application">
    <vt:lpwstr>Microsoft Azure Information Protection</vt:lpwstr>
  </property>
  <property fmtid="{D5CDD505-2E9C-101B-9397-08002B2CF9AE}" pid="11" name="MSIP_Label_be4b3411-284d-4d31-bd4f-bc13ef7f1fd6_Extended_MSFT_Method">
    <vt:lpwstr>Automatic</vt:lpwstr>
  </property>
  <property fmtid="{D5CDD505-2E9C-101B-9397-08002B2CF9AE}" pid="12" name="MSIP_Label_a0819fa7-4367-4500-ba88-dd630d977609_Enabled">
    <vt:lpwstr>True</vt:lpwstr>
  </property>
  <property fmtid="{D5CDD505-2E9C-101B-9397-08002B2CF9AE}" pid="13" name="MSIP_Label_a0819fa7-4367-4500-ba88-dd630d977609_SiteId">
    <vt:lpwstr>63ce7d59-2f3e-42cd-a8cc-be764cff5eb6</vt:lpwstr>
  </property>
  <property fmtid="{D5CDD505-2E9C-101B-9397-08002B2CF9AE}" pid="14" name="MSIP_Label_a0819fa7-4367-4500-ba88-dd630d977609_Owner">
    <vt:lpwstr>nobuhiro.ueda@ad.infosys.com</vt:lpwstr>
  </property>
  <property fmtid="{D5CDD505-2E9C-101B-9397-08002B2CF9AE}" pid="15" name="MSIP_Label_a0819fa7-4367-4500-ba88-dd630d977609_SetDate">
    <vt:lpwstr>2018-08-07T05:17:37.3669643Z</vt:lpwstr>
  </property>
  <property fmtid="{D5CDD505-2E9C-101B-9397-08002B2CF9AE}" pid="16" name="MSIP_Label_a0819fa7-4367-4500-ba88-dd630d977609_Name">
    <vt:lpwstr>Companywide usage</vt:lpwstr>
  </property>
  <property fmtid="{D5CDD505-2E9C-101B-9397-08002B2CF9AE}" pid="17" name="MSIP_Label_a0819fa7-4367-4500-ba88-dd630d977609_Application">
    <vt:lpwstr>Microsoft Azure Information Protection</vt:lpwstr>
  </property>
  <property fmtid="{D5CDD505-2E9C-101B-9397-08002B2CF9AE}" pid="18" name="MSIP_Label_a0819fa7-4367-4500-ba88-dd630d977609_Parent">
    <vt:lpwstr>be4b3411-284d-4d31-bd4f-bc13ef7f1fd6</vt:lpwstr>
  </property>
  <property fmtid="{D5CDD505-2E9C-101B-9397-08002B2CF9AE}" pid="19" name="MSIP_Label_a0819fa7-4367-4500-ba88-dd630d977609_Extended_MSFT_Method">
    <vt:lpwstr>Automatic</vt:lpwstr>
  </property>
  <property fmtid="{D5CDD505-2E9C-101B-9397-08002B2CF9AE}" pid="20" name="Sensitivity">
    <vt:lpwstr>Internal Companywide usage</vt:lpwstr>
  </property>
  <property fmtid="{D5CDD505-2E9C-101B-9397-08002B2CF9AE}" pid="21" name="ContentTypeId">
    <vt:lpwstr>0x01010090A0141AFBEDAF4E8F5963565426D502</vt:lpwstr>
  </property>
</Properties>
</file>